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5.jpg" ContentType="image/png"/>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notesMasterIdLst>
    <p:notesMasterId r:id="rId13"/>
  </p:notesMasterIdLst>
  <p:sldIdLst>
    <p:sldId id="276" r:id="rId2"/>
    <p:sldId id="304" r:id="rId3"/>
    <p:sldId id="315" r:id="rId4"/>
    <p:sldId id="305" r:id="rId5"/>
    <p:sldId id="313" r:id="rId6"/>
    <p:sldId id="309" r:id="rId7"/>
    <p:sldId id="312" r:id="rId8"/>
    <p:sldId id="316" r:id="rId9"/>
    <p:sldId id="317" r:id="rId10"/>
    <p:sldId id="318" r:id="rId11"/>
    <p:sldId id="30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4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45" autoAdjust="0"/>
    <p:restoredTop sz="94660"/>
  </p:normalViewPr>
  <p:slideViewPr>
    <p:cSldViewPr>
      <p:cViewPr varScale="1">
        <p:scale>
          <a:sx n="58" d="100"/>
          <a:sy n="58" d="100"/>
        </p:scale>
        <p:origin x="1316"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B91D4A-C753-4EE4-BA88-176341262AA6}" type="datetimeFigureOut">
              <a:rPr lang="en-US" smtClean="0"/>
              <a:t>10/19/2019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8EA737-76F5-48ED-9230-6A881A8C231C}" type="slidenum">
              <a:rPr lang="en-US" smtClean="0"/>
              <a:t>‹#›</a:t>
            </a:fld>
            <a:endParaRPr lang="en-US" dirty="0"/>
          </a:p>
        </p:txBody>
      </p:sp>
    </p:spTree>
    <p:extLst>
      <p:ext uri="{BB962C8B-B14F-4D97-AF65-F5344CB8AC3E}">
        <p14:creationId xmlns:p14="http://schemas.microsoft.com/office/powerpoint/2010/main" val="3189638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98EA737-76F5-48ED-9230-6A881A8C231C}" type="slidenum">
              <a:rPr lang="en-US" smtClean="0"/>
              <a:t>1</a:t>
            </a:fld>
            <a:endParaRPr lang="en-US" dirty="0"/>
          </a:p>
        </p:txBody>
      </p:sp>
    </p:spTree>
    <p:extLst>
      <p:ext uri="{BB962C8B-B14F-4D97-AF65-F5344CB8AC3E}">
        <p14:creationId xmlns:p14="http://schemas.microsoft.com/office/powerpoint/2010/main" val="3600141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98EA737-76F5-48ED-9230-6A881A8C231C}" type="slidenum">
              <a:rPr lang="en-US" smtClean="0"/>
              <a:t>4</a:t>
            </a:fld>
            <a:endParaRPr lang="en-US" dirty="0"/>
          </a:p>
        </p:txBody>
      </p:sp>
    </p:spTree>
    <p:extLst>
      <p:ext uri="{BB962C8B-B14F-4D97-AF65-F5344CB8AC3E}">
        <p14:creationId xmlns:p14="http://schemas.microsoft.com/office/powerpoint/2010/main" val="3496259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19737-AE76-479B-A35F-8138D80A0AF6}"/>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319AF543-1A28-4F09-BCD5-CE7F32E083D6}"/>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16F9285-89CE-4A59-AEBC-D459E398AD72}"/>
              </a:ext>
            </a:extLst>
          </p:cNvPr>
          <p:cNvSpPr>
            <a:spLocks noGrp="1"/>
          </p:cNvSpPr>
          <p:nvPr>
            <p:ph type="dt" sz="half" idx="10"/>
          </p:nvPr>
        </p:nvSpPr>
        <p:spPr/>
        <p:txBody>
          <a:bodyPr/>
          <a:lstStyle/>
          <a:p>
            <a:fld id="{4000A0A4-DA2B-4377-A84D-92219363EF9B}" type="datetimeFigureOut">
              <a:rPr lang="en-IE" smtClean="0"/>
              <a:t>19/10/2019</a:t>
            </a:fld>
            <a:endParaRPr lang="en-IE"/>
          </a:p>
        </p:txBody>
      </p:sp>
      <p:sp>
        <p:nvSpPr>
          <p:cNvPr id="5" name="Footer Placeholder 4">
            <a:extLst>
              <a:ext uri="{FF2B5EF4-FFF2-40B4-BE49-F238E27FC236}">
                <a16:creationId xmlns:a16="http://schemas.microsoft.com/office/drawing/2014/main" id="{7851B9C1-2D68-4810-AA1C-C162D53A421D}"/>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2A6D70C3-C5D8-488A-ADC3-F9CCF25BFFE3}"/>
              </a:ext>
            </a:extLst>
          </p:cNvPr>
          <p:cNvSpPr>
            <a:spLocks noGrp="1"/>
          </p:cNvSpPr>
          <p:nvPr>
            <p:ph type="sldNum" sz="quarter" idx="12"/>
          </p:nvPr>
        </p:nvSpPr>
        <p:spPr>
          <a:solidFill>
            <a:srgbClr val="002060"/>
          </a:solidFill>
        </p:spPr>
        <p:txBody>
          <a:bodyPr/>
          <a:lstStyle/>
          <a:p>
            <a:fld id="{6DC53318-9F35-4C50-BF88-63A22F676863}" type="slidenum">
              <a:rPr lang="en-IE" smtClean="0"/>
              <a:pPr/>
              <a:t>‹#›</a:t>
            </a:fld>
            <a:r>
              <a:rPr lang="en-IE" sz="1600" dirty="0">
                <a:solidFill>
                  <a:schemeClr val="bg1"/>
                </a:solidFill>
              </a:rPr>
              <a:t>Co-Lead</a:t>
            </a:r>
          </a:p>
        </p:txBody>
      </p:sp>
      <p:sp>
        <p:nvSpPr>
          <p:cNvPr id="7" name="Slide Number Placeholder 5">
            <a:extLst>
              <a:ext uri="{FF2B5EF4-FFF2-40B4-BE49-F238E27FC236}">
                <a16:creationId xmlns:a16="http://schemas.microsoft.com/office/drawing/2014/main" id="{73256CED-542A-4500-8326-680EED089B97}"/>
              </a:ext>
            </a:extLst>
          </p:cNvPr>
          <p:cNvSpPr txBox="1">
            <a:spLocks/>
          </p:cNvSpPr>
          <p:nvPr userDrawn="1"/>
        </p:nvSpPr>
        <p:spPr>
          <a:xfrm>
            <a:off x="6457950" y="4767263"/>
            <a:ext cx="2057400" cy="273844"/>
          </a:xfrm>
          <a:prstGeom prst="rect">
            <a:avLst/>
          </a:prstGeom>
        </p:spPr>
        <p:txBody>
          <a:bodyPr vert="horz" lIns="68580" tIns="34290" rIns="68580" bIns="3429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6A7421D-07AD-CB41-A892-E4D9F0946FE2}" type="slidenum">
              <a:rPr lang="en-US" smtClean="0"/>
              <a:pPr/>
              <a:t>‹#›</a:t>
            </a:fld>
            <a:endParaRPr lang="en-US"/>
          </a:p>
        </p:txBody>
      </p:sp>
    </p:spTree>
    <p:extLst>
      <p:ext uri="{BB962C8B-B14F-4D97-AF65-F5344CB8AC3E}">
        <p14:creationId xmlns:p14="http://schemas.microsoft.com/office/powerpoint/2010/main" val="712162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FF7CF-7D97-47CB-BACC-372496D39B7A}"/>
              </a:ext>
            </a:extLst>
          </p:cNvPr>
          <p:cNvSpPr>
            <a:spLocks noGrp="1"/>
          </p:cNvSpPr>
          <p:nvPr>
            <p:ph type="title"/>
          </p:nvPr>
        </p:nvSpPr>
        <p:spPr>
          <a:xfrm>
            <a:off x="628650" y="1025721"/>
            <a:ext cx="7886700" cy="1325563"/>
          </a:xfrm>
        </p:spPr>
        <p:txBody>
          <a:bodyPr/>
          <a:lstStyle>
            <a:lvl1pPr>
              <a:defRPr b="1">
                <a:solidFill>
                  <a:srgbClr val="002060"/>
                </a:solidFill>
              </a:defRPr>
            </a:lvl1pPr>
          </a:lstStyle>
          <a:p>
            <a:r>
              <a:rPr lang="en-US" dirty="0"/>
              <a:t>Click to edit Master title style</a:t>
            </a:r>
            <a:endParaRPr lang="en-GB" dirty="0"/>
          </a:p>
        </p:txBody>
      </p:sp>
      <p:sp>
        <p:nvSpPr>
          <p:cNvPr id="3" name="Vertical Text Placeholder 2">
            <a:extLst>
              <a:ext uri="{FF2B5EF4-FFF2-40B4-BE49-F238E27FC236}">
                <a16:creationId xmlns:a16="http://schemas.microsoft.com/office/drawing/2014/main" id="{34A04105-E44E-404E-A3CA-3424162B070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CCAB66D-2985-468C-B70C-4BE2B5894D18}"/>
              </a:ext>
            </a:extLst>
          </p:cNvPr>
          <p:cNvSpPr>
            <a:spLocks noGrp="1"/>
          </p:cNvSpPr>
          <p:nvPr>
            <p:ph type="dt" sz="half" idx="10"/>
          </p:nvPr>
        </p:nvSpPr>
        <p:spPr/>
        <p:txBody>
          <a:bodyPr/>
          <a:lstStyle/>
          <a:p>
            <a:fld id="{4000A0A4-DA2B-4377-A84D-92219363EF9B}" type="datetimeFigureOut">
              <a:rPr lang="en-IE" smtClean="0"/>
              <a:t>19/10/2019</a:t>
            </a:fld>
            <a:endParaRPr lang="en-IE" dirty="0"/>
          </a:p>
        </p:txBody>
      </p:sp>
      <p:sp>
        <p:nvSpPr>
          <p:cNvPr id="5" name="Footer Placeholder 4">
            <a:extLst>
              <a:ext uri="{FF2B5EF4-FFF2-40B4-BE49-F238E27FC236}">
                <a16:creationId xmlns:a16="http://schemas.microsoft.com/office/drawing/2014/main" id="{0A3F06B7-55EA-4822-85A3-4BCD792469D3}"/>
              </a:ext>
            </a:extLst>
          </p:cNvPr>
          <p:cNvSpPr>
            <a:spLocks noGrp="1"/>
          </p:cNvSpPr>
          <p:nvPr>
            <p:ph type="ftr" sz="quarter" idx="11"/>
          </p:nvPr>
        </p:nvSpPr>
        <p:spPr/>
        <p:txBody>
          <a:bodyPr/>
          <a:lstStyle/>
          <a:p>
            <a:endParaRPr lang="en-IE" dirty="0"/>
          </a:p>
        </p:txBody>
      </p:sp>
      <p:sp>
        <p:nvSpPr>
          <p:cNvPr id="6" name="Slide Number Placeholder 5">
            <a:extLst>
              <a:ext uri="{FF2B5EF4-FFF2-40B4-BE49-F238E27FC236}">
                <a16:creationId xmlns:a16="http://schemas.microsoft.com/office/drawing/2014/main" id="{096F4D1F-C928-4991-92E9-FCFF8D0D6A2F}"/>
              </a:ext>
            </a:extLst>
          </p:cNvPr>
          <p:cNvSpPr>
            <a:spLocks noGrp="1"/>
          </p:cNvSpPr>
          <p:nvPr>
            <p:ph type="sldNum" sz="quarter" idx="12"/>
          </p:nvPr>
        </p:nvSpPr>
        <p:spPr/>
        <p:txBody>
          <a:bodyPr/>
          <a:lstStyle/>
          <a:p>
            <a:fld id="{6DC53318-9F35-4C50-BF88-63A22F676863}" type="slidenum">
              <a:rPr lang="en-IE" smtClean="0"/>
              <a:t>‹#›</a:t>
            </a:fld>
            <a:endParaRPr lang="en-IE" dirty="0"/>
          </a:p>
        </p:txBody>
      </p:sp>
      <p:pic>
        <p:nvPicPr>
          <p:cNvPr id="7" name="Picture 6">
            <a:extLst>
              <a:ext uri="{FF2B5EF4-FFF2-40B4-BE49-F238E27FC236}">
                <a16:creationId xmlns:a16="http://schemas.microsoft.com/office/drawing/2014/main" id="{E09BE8B2-4A65-403A-804F-39E2EA205642}"/>
              </a:ext>
            </a:extLst>
          </p:cNvPr>
          <p:cNvPicPr>
            <a:picLocks noChangeAspect="1" noChangeArrowheads="1"/>
          </p:cNvPicPr>
          <p:nvPr userDrawn="1"/>
        </p:nvPicPr>
        <p:blipFill>
          <a:blip r:embed="rId2" cstate="print"/>
          <a:srcRect/>
          <a:stretch>
            <a:fillRect/>
          </a:stretch>
        </p:blipFill>
        <p:spPr bwMode="auto">
          <a:xfrm>
            <a:off x="541151" y="292032"/>
            <a:ext cx="603656" cy="783539"/>
          </a:xfrm>
          <a:prstGeom prst="rect">
            <a:avLst/>
          </a:prstGeom>
          <a:noFill/>
          <a:ln w="9525">
            <a:noFill/>
            <a:miter lim="800000"/>
            <a:headEnd/>
            <a:tailEnd/>
          </a:ln>
        </p:spPr>
      </p:pic>
      <p:pic>
        <p:nvPicPr>
          <p:cNvPr id="8" name="Picture 7">
            <a:extLst>
              <a:ext uri="{FF2B5EF4-FFF2-40B4-BE49-F238E27FC236}">
                <a16:creationId xmlns:a16="http://schemas.microsoft.com/office/drawing/2014/main" id="{2153CD27-8D29-4B8A-A16A-6F56CDED3E49}"/>
              </a:ext>
            </a:extLst>
          </p:cNvPr>
          <p:cNvPicPr/>
          <p:nvPr userDrawn="1"/>
        </p:nvPicPr>
        <p:blipFill rotWithShape="1">
          <a:blip r:embed="rId3">
            <a:extLst>
              <a:ext uri="{28A0092B-C50C-407E-A947-70E740481C1C}">
                <a14:useLocalDpi xmlns:a14="http://schemas.microsoft.com/office/drawing/2010/main" val="0"/>
              </a:ext>
            </a:extLst>
          </a:blip>
          <a:srcRect l="12746" t="19000" r="20827" b="33960"/>
          <a:stretch/>
        </p:blipFill>
        <p:spPr bwMode="auto">
          <a:xfrm>
            <a:off x="1264758" y="429153"/>
            <a:ext cx="3389948" cy="509296"/>
          </a:xfrm>
          <a:prstGeom prst="rect">
            <a:avLst/>
          </a:prstGeom>
          <a:noFill/>
          <a:ln>
            <a:noFill/>
          </a:ln>
          <a:effectLst/>
          <a:extLst>
            <a:ext uri="{53640926-AAD7-44d8-BBD7-CCE9431645EC}">
              <a14:shadowObscured xmlns:a14="http://schemas.microsoft.com/office/drawing/2010/main" xmlns=""/>
            </a:ext>
          </a:extLst>
        </p:spPr>
      </p:pic>
    </p:spTree>
    <p:extLst>
      <p:ext uri="{BB962C8B-B14F-4D97-AF65-F5344CB8AC3E}">
        <p14:creationId xmlns:p14="http://schemas.microsoft.com/office/powerpoint/2010/main" val="1189503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DEFF4C-54B1-4D1E-8AB5-B9D9C661A91F}"/>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6181659-6AC0-4CB2-9C66-38978E59B969}"/>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C690DD-4843-4832-A423-A442CA357137}"/>
              </a:ext>
            </a:extLst>
          </p:cNvPr>
          <p:cNvSpPr>
            <a:spLocks noGrp="1"/>
          </p:cNvSpPr>
          <p:nvPr>
            <p:ph type="dt" sz="half" idx="10"/>
          </p:nvPr>
        </p:nvSpPr>
        <p:spPr/>
        <p:txBody>
          <a:bodyPr/>
          <a:lstStyle/>
          <a:p>
            <a:fld id="{4000A0A4-DA2B-4377-A84D-92219363EF9B}" type="datetimeFigureOut">
              <a:rPr lang="en-IE" smtClean="0"/>
              <a:t>19/10/2019</a:t>
            </a:fld>
            <a:endParaRPr lang="en-IE" dirty="0"/>
          </a:p>
        </p:txBody>
      </p:sp>
      <p:sp>
        <p:nvSpPr>
          <p:cNvPr id="5" name="Footer Placeholder 4">
            <a:extLst>
              <a:ext uri="{FF2B5EF4-FFF2-40B4-BE49-F238E27FC236}">
                <a16:creationId xmlns:a16="http://schemas.microsoft.com/office/drawing/2014/main" id="{FC467C4D-C673-4B81-822C-97D61540B58A}"/>
              </a:ext>
            </a:extLst>
          </p:cNvPr>
          <p:cNvSpPr>
            <a:spLocks noGrp="1"/>
          </p:cNvSpPr>
          <p:nvPr>
            <p:ph type="ftr" sz="quarter" idx="11"/>
          </p:nvPr>
        </p:nvSpPr>
        <p:spPr/>
        <p:txBody>
          <a:bodyPr/>
          <a:lstStyle/>
          <a:p>
            <a:endParaRPr lang="en-IE" dirty="0"/>
          </a:p>
        </p:txBody>
      </p:sp>
      <p:sp>
        <p:nvSpPr>
          <p:cNvPr id="6" name="Slide Number Placeholder 5">
            <a:extLst>
              <a:ext uri="{FF2B5EF4-FFF2-40B4-BE49-F238E27FC236}">
                <a16:creationId xmlns:a16="http://schemas.microsoft.com/office/drawing/2014/main" id="{228FE743-B1BB-4491-B3A1-CE8A87C948C1}"/>
              </a:ext>
            </a:extLst>
          </p:cNvPr>
          <p:cNvSpPr>
            <a:spLocks noGrp="1"/>
          </p:cNvSpPr>
          <p:nvPr>
            <p:ph type="sldNum" sz="quarter" idx="12"/>
          </p:nvPr>
        </p:nvSpPr>
        <p:spPr/>
        <p:txBody>
          <a:bodyPr/>
          <a:lstStyle/>
          <a:p>
            <a:fld id="{6DC53318-9F35-4C50-BF88-63A22F676863}" type="slidenum">
              <a:rPr lang="en-IE" smtClean="0"/>
              <a:t>‹#›</a:t>
            </a:fld>
            <a:endParaRPr lang="en-IE" dirty="0"/>
          </a:p>
        </p:txBody>
      </p:sp>
      <p:pic>
        <p:nvPicPr>
          <p:cNvPr id="7" name="Picture 6">
            <a:extLst>
              <a:ext uri="{FF2B5EF4-FFF2-40B4-BE49-F238E27FC236}">
                <a16:creationId xmlns:a16="http://schemas.microsoft.com/office/drawing/2014/main" id="{F12A9BF4-B4B9-44E2-8B10-285DC1B7307D}"/>
              </a:ext>
            </a:extLst>
          </p:cNvPr>
          <p:cNvPicPr>
            <a:picLocks noChangeAspect="1" noChangeArrowheads="1"/>
          </p:cNvPicPr>
          <p:nvPr userDrawn="1"/>
        </p:nvPicPr>
        <p:blipFill>
          <a:blip r:embed="rId2" cstate="print"/>
          <a:srcRect/>
          <a:stretch>
            <a:fillRect/>
          </a:stretch>
        </p:blipFill>
        <p:spPr bwMode="auto">
          <a:xfrm>
            <a:off x="541151" y="292032"/>
            <a:ext cx="603656" cy="783539"/>
          </a:xfrm>
          <a:prstGeom prst="rect">
            <a:avLst/>
          </a:prstGeom>
          <a:noFill/>
          <a:ln w="9525">
            <a:noFill/>
            <a:miter lim="800000"/>
            <a:headEnd/>
            <a:tailEnd/>
          </a:ln>
        </p:spPr>
      </p:pic>
      <p:pic>
        <p:nvPicPr>
          <p:cNvPr id="8" name="Picture 7">
            <a:extLst>
              <a:ext uri="{FF2B5EF4-FFF2-40B4-BE49-F238E27FC236}">
                <a16:creationId xmlns:a16="http://schemas.microsoft.com/office/drawing/2014/main" id="{A748C963-3846-4EEE-A97F-F17F92B6547C}"/>
              </a:ext>
            </a:extLst>
          </p:cNvPr>
          <p:cNvPicPr/>
          <p:nvPr userDrawn="1"/>
        </p:nvPicPr>
        <p:blipFill rotWithShape="1">
          <a:blip r:embed="rId3">
            <a:extLst>
              <a:ext uri="{28A0092B-C50C-407E-A947-70E740481C1C}">
                <a14:useLocalDpi xmlns:a14="http://schemas.microsoft.com/office/drawing/2010/main" val="0"/>
              </a:ext>
            </a:extLst>
          </a:blip>
          <a:srcRect l="12746" t="19000" r="20827" b="33960"/>
          <a:stretch/>
        </p:blipFill>
        <p:spPr bwMode="auto">
          <a:xfrm>
            <a:off x="1264758" y="429153"/>
            <a:ext cx="3389948" cy="509296"/>
          </a:xfrm>
          <a:prstGeom prst="rect">
            <a:avLst/>
          </a:prstGeom>
          <a:noFill/>
          <a:ln>
            <a:noFill/>
          </a:ln>
          <a:effectLst/>
          <a:extLst>
            <a:ext uri="{53640926-AAD7-44d8-BBD7-CCE9431645EC}">
              <a14:shadowObscured xmlns:a14="http://schemas.microsoft.com/office/drawing/2010/main" xmlns=""/>
            </a:ext>
          </a:extLst>
        </p:spPr>
      </p:pic>
    </p:spTree>
    <p:extLst>
      <p:ext uri="{BB962C8B-B14F-4D97-AF65-F5344CB8AC3E}">
        <p14:creationId xmlns:p14="http://schemas.microsoft.com/office/powerpoint/2010/main" val="3929519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CE614-D37E-4B06-A2FB-F7D7529EEBA5}"/>
              </a:ext>
            </a:extLst>
          </p:cNvPr>
          <p:cNvSpPr>
            <a:spLocks noGrp="1"/>
          </p:cNvSpPr>
          <p:nvPr>
            <p:ph type="title"/>
          </p:nvPr>
        </p:nvSpPr>
        <p:spPr>
          <a:xfrm>
            <a:off x="615203" y="741668"/>
            <a:ext cx="7886700" cy="1325563"/>
          </a:xfrm>
        </p:spPr>
        <p:txBody>
          <a:bodyPr/>
          <a:lstStyle>
            <a:lvl1pPr>
              <a:defRPr b="1">
                <a:solidFill>
                  <a:srgbClr val="002060"/>
                </a:solidFill>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3AD87848-302A-42EC-A042-9CCECFC086D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112986-D3C5-4FE3-A19B-68E4BCAC9D0B}"/>
              </a:ext>
            </a:extLst>
          </p:cNvPr>
          <p:cNvSpPr>
            <a:spLocks noGrp="1"/>
          </p:cNvSpPr>
          <p:nvPr>
            <p:ph type="dt" sz="half" idx="10"/>
          </p:nvPr>
        </p:nvSpPr>
        <p:spPr/>
        <p:txBody>
          <a:bodyPr/>
          <a:lstStyle/>
          <a:p>
            <a:fld id="{4000A0A4-DA2B-4377-A84D-92219363EF9B}" type="datetimeFigureOut">
              <a:rPr lang="en-IE" smtClean="0"/>
              <a:t>19/10/2019</a:t>
            </a:fld>
            <a:endParaRPr lang="en-IE"/>
          </a:p>
        </p:txBody>
      </p:sp>
      <p:sp>
        <p:nvSpPr>
          <p:cNvPr id="5" name="Footer Placeholder 4">
            <a:extLst>
              <a:ext uri="{FF2B5EF4-FFF2-40B4-BE49-F238E27FC236}">
                <a16:creationId xmlns:a16="http://schemas.microsoft.com/office/drawing/2014/main" id="{DBF7FDB9-B3C6-47B2-BF92-74E9AE54300E}"/>
              </a:ext>
            </a:extLst>
          </p:cNvPr>
          <p:cNvSpPr>
            <a:spLocks noGrp="1"/>
          </p:cNvSpPr>
          <p:nvPr>
            <p:ph type="ftr" sz="quarter" idx="11"/>
          </p:nvPr>
        </p:nvSpPr>
        <p:spPr/>
        <p:txBody>
          <a:bodyPr/>
          <a:lstStyle/>
          <a:p>
            <a:r>
              <a:rPr lang="en-IE" dirty="0"/>
              <a:t>&lt;</a:t>
            </a:r>
          </a:p>
        </p:txBody>
      </p:sp>
      <p:sp>
        <p:nvSpPr>
          <p:cNvPr id="6" name="Slide Number Placeholder 5">
            <a:extLst>
              <a:ext uri="{FF2B5EF4-FFF2-40B4-BE49-F238E27FC236}">
                <a16:creationId xmlns:a16="http://schemas.microsoft.com/office/drawing/2014/main" id="{ECA851A0-C429-4208-B0F5-8B1B6283ED7C}"/>
              </a:ext>
            </a:extLst>
          </p:cNvPr>
          <p:cNvSpPr>
            <a:spLocks noGrp="1"/>
          </p:cNvSpPr>
          <p:nvPr>
            <p:ph type="sldNum" sz="quarter" idx="12"/>
          </p:nvPr>
        </p:nvSpPr>
        <p:spPr/>
        <p:txBody>
          <a:bodyPr/>
          <a:lstStyle/>
          <a:p>
            <a:fld id="{6DC53318-9F35-4C50-BF88-63A22F676863}" type="slidenum">
              <a:rPr lang="en-IE" smtClean="0"/>
              <a:t>‹#›</a:t>
            </a:fld>
            <a:endParaRPr lang="en-IE"/>
          </a:p>
        </p:txBody>
      </p:sp>
      <p:pic>
        <p:nvPicPr>
          <p:cNvPr id="7" name="Picture 6">
            <a:extLst>
              <a:ext uri="{FF2B5EF4-FFF2-40B4-BE49-F238E27FC236}">
                <a16:creationId xmlns:a16="http://schemas.microsoft.com/office/drawing/2014/main" id="{A8C8A2CE-B6CA-48D1-BB81-14460DB99974}"/>
              </a:ext>
            </a:extLst>
          </p:cNvPr>
          <p:cNvPicPr>
            <a:picLocks noChangeAspect="1" noChangeArrowheads="1"/>
          </p:cNvPicPr>
          <p:nvPr userDrawn="1"/>
        </p:nvPicPr>
        <p:blipFill>
          <a:blip r:embed="rId2" cstate="print"/>
          <a:srcRect/>
          <a:stretch>
            <a:fillRect/>
          </a:stretch>
        </p:blipFill>
        <p:spPr bwMode="auto">
          <a:xfrm>
            <a:off x="541151" y="292032"/>
            <a:ext cx="603656" cy="783539"/>
          </a:xfrm>
          <a:prstGeom prst="rect">
            <a:avLst/>
          </a:prstGeom>
          <a:noFill/>
          <a:ln w="9525">
            <a:noFill/>
            <a:miter lim="800000"/>
            <a:headEnd/>
            <a:tailEnd/>
          </a:ln>
        </p:spPr>
      </p:pic>
      <p:pic>
        <p:nvPicPr>
          <p:cNvPr id="8" name="Picture 7">
            <a:extLst>
              <a:ext uri="{FF2B5EF4-FFF2-40B4-BE49-F238E27FC236}">
                <a16:creationId xmlns:a16="http://schemas.microsoft.com/office/drawing/2014/main" id="{11EA2146-840D-46F1-B6B2-6DB8C96F6C49}"/>
              </a:ext>
            </a:extLst>
          </p:cNvPr>
          <p:cNvPicPr/>
          <p:nvPr userDrawn="1"/>
        </p:nvPicPr>
        <p:blipFill rotWithShape="1">
          <a:blip r:embed="rId3">
            <a:extLst>
              <a:ext uri="{28A0092B-C50C-407E-A947-70E740481C1C}">
                <a14:useLocalDpi xmlns:a14="http://schemas.microsoft.com/office/drawing/2010/main" val="0"/>
              </a:ext>
            </a:extLst>
          </a:blip>
          <a:srcRect l="12746" t="19000" r="20827" b="33960"/>
          <a:stretch/>
        </p:blipFill>
        <p:spPr bwMode="auto">
          <a:xfrm>
            <a:off x="1264758" y="429153"/>
            <a:ext cx="3389948" cy="509296"/>
          </a:xfrm>
          <a:prstGeom prst="rect">
            <a:avLst/>
          </a:prstGeom>
          <a:noFill/>
          <a:ln>
            <a:noFill/>
          </a:ln>
          <a:effectLst/>
          <a:extLst>
            <a:ext uri="{53640926-AAD7-44d8-BBD7-CCE9431645EC}">
              <a14:shadowObscured xmlns:a14="http://schemas.microsoft.com/office/drawing/2010/main" xmlns=""/>
            </a:ext>
          </a:extLst>
        </p:spPr>
      </p:pic>
      <p:sp>
        <p:nvSpPr>
          <p:cNvPr id="9" name="Slide Number Placeholder 5">
            <a:extLst>
              <a:ext uri="{FF2B5EF4-FFF2-40B4-BE49-F238E27FC236}">
                <a16:creationId xmlns:a16="http://schemas.microsoft.com/office/drawing/2014/main" id="{E0CAFB98-BEE2-4F92-9F94-6B87818FB7F6}"/>
              </a:ext>
            </a:extLst>
          </p:cNvPr>
          <p:cNvSpPr txBox="1">
            <a:spLocks/>
          </p:cNvSpPr>
          <p:nvPr userDrawn="1"/>
        </p:nvSpPr>
        <p:spPr>
          <a:xfrm>
            <a:off x="6457950" y="6356351"/>
            <a:ext cx="2057400" cy="365125"/>
          </a:xfrm>
          <a:prstGeom prst="rect">
            <a:avLst/>
          </a:prstGeom>
          <a:solidFill>
            <a:srgbClr val="002060"/>
          </a:solidFill>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E" sz="1600" dirty="0">
                <a:solidFill>
                  <a:schemeClr val="bg1"/>
                </a:solidFill>
              </a:rPr>
              <a:t>Co-Lead</a:t>
            </a:r>
          </a:p>
        </p:txBody>
      </p:sp>
    </p:spTree>
    <p:extLst>
      <p:ext uri="{BB962C8B-B14F-4D97-AF65-F5344CB8AC3E}">
        <p14:creationId xmlns:p14="http://schemas.microsoft.com/office/powerpoint/2010/main" val="1259407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01735-A62D-45CA-AFBC-777CE20CF58C}"/>
              </a:ext>
            </a:extLst>
          </p:cNvPr>
          <p:cNvSpPr>
            <a:spLocks noGrp="1"/>
          </p:cNvSpPr>
          <p:nvPr>
            <p:ph type="title"/>
          </p:nvPr>
        </p:nvSpPr>
        <p:spPr>
          <a:xfrm>
            <a:off x="623888" y="1709739"/>
            <a:ext cx="7886700" cy="2852737"/>
          </a:xfrm>
        </p:spPr>
        <p:txBody>
          <a:bodyPr anchor="b"/>
          <a:lstStyle>
            <a:lvl1pPr>
              <a:defRPr sz="4500" b="1"/>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F46D3284-B74D-4B50-9446-E5C92098708C}"/>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1EA18DD-C58B-4D46-AB4A-36688AC58646}"/>
              </a:ext>
            </a:extLst>
          </p:cNvPr>
          <p:cNvSpPr>
            <a:spLocks noGrp="1"/>
          </p:cNvSpPr>
          <p:nvPr>
            <p:ph type="dt" sz="half" idx="10"/>
          </p:nvPr>
        </p:nvSpPr>
        <p:spPr/>
        <p:txBody>
          <a:bodyPr/>
          <a:lstStyle/>
          <a:p>
            <a:fld id="{4000A0A4-DA2B-4377-A84D-92219363EF9B}" type="datetimeFigureOut">
              <a:rPr lang="en-IE" smtClean="0"/>
              <a:t>19/10/2019</a:t>
            </a:fld>
            <a:endParaRPr lang="en-IE"/>
          </a:p>
        </p:txBody>
      </p:sp>
      <p:sp>
        <p:nvSpPr>
          <p:cNvPr id="5" name="Footer Placeholder 4">
            <a:extLst>
              <a:ext uri="{FF2B5EF4-FFF2-40B4-BE49-F238E27FC236}">
                <a16:creationId xmlns:a16="http://schemas.microsoft.com/office/drawing/2014/main" id="{73BE4C26-363B-4B34-AFE3-909CDA00755A}"/>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9746C2CE-2355-4298-BF7B-087343834DE2}"/>
              </a:ext>
            </a:extLst>
          </p:cNvPr>
          <p:cNvSpPr>
            <a:spLocks noGrp="1"/>
          </p:cNvSpPr>
          <p:nvPr>
            <p:ph type="sldNum" sz="quarter" idx="12"/>
          </p:nvPr>
        </p:nvSpPr>
        <p:spPr/>
        <p:txBody>
          <a:bodyPr/>
          <a:lstStyle/>
          <a:p>
            <a:fld id="{6DC53318-9F35-4C50-BF88-63A22F676863}" type="slidenum">
              <a:rPr lang="en-IE" smtClean="0"/>
              <a:t>‹#›</a:t>
            </a:fld>
            <a:endParaRPr lang="en-IE"/>
          </a:p>
        </p:txBody>
      </p:sp>
      <p:pic>
        <p:nvPicPr>
          <p:cNvPr id="7" name="Picture 6">
            <a:extLst>
              <a:ext uri="{FF2B5EF4-FFF2-40B4-BE49-F238E27FC236}">
                <a16:creationId xmlns:a16="http://schemas.microsoft.com/office/drawing/2014/main" id="{52157285-F664-4C6B-95C8-69AC08B71BB5}"/>
              </a:ext>
            </a:extLst>
          </p:cNvPr>
          <p:cNvPicPr>
            <a:picLocks noChangeAspect="1" noChangeArrowheads="1"/>
          </p:cNvPicPr>
          <p:nvPr userDrawn="1"/>
        </p:nvPicPr>
        <p:blipFill>
          <a:blip r:embed="rId2" cstate="print"/>
          <a:srcRect/>
          <a:stretch>
            <a:fillRect/>
          </a:stretch>
        </p:blipFill>
        <p:spPr bwMode="auto">
          <a:xfrm>
            <a:off x="541151" y="292032"/>
            <a:ext cx="603656" cy="783539"/>
          </a:xfrm>
          <a:prstGeom prst="rect">
            <a:avLst/>
          </a:prstGeom>
          <a:noFill/>
          <a:ln w="9525">
            <a:noFill/>
            <a:miter lim="800000"/>
            <a:headEnd/>
            <a:tailEnd/>
          </a:ln>
        </p:spPr>
      </p:pic>
      <p:pic>
        <p:nvPicPr>
          <p:cNvPr id="8" name="Picture 7">
            <a:extLst>
              <a:ext uri="{FF2B5EF4-FFF2-40B4-BE49-F238E27FC236}">
                <a16:creationId xmlns:a16="http://schemas.microsoft.com/office/drawing/2014/main" id="{3C9CEC9D-5750-4199-90B5-E4D395A439A3}"/>
              </a:ext>
            </a:extLst>
          </p:cNvPr>
          <p:cNvPicPr/>
          <p:nvPr userDrawn="1"/>
        </p:nvPicPr>
        <p:blipFill rotWithShape="1">
          <a:blip r:embed="rId3">
            <a:extLst>
              <a:ext uri="{28A0092B-C50C-407E-A947-70E740481C1C}">
                <a14:useLocalDpi xmlns:a14="http://schemas.microsoft.com/office/drawing/2010/main" val="0"/>
              </a:ext>
            </a:extLst>
          </a:blip>
          <a:srcRect l="12746" t="19000" r="20827" b="33960"/>
          <a:stretch/>
        </p:blipFill>
        <p:spPr bwMode="auto">
          <a:xfrm>
            <a:off x="1264758" y="429153"/>
            <a:ext cx="3389948" cy="509296"/>
          </a:xfrm>
          <a:prstGeom prst="rect">
            <a:avLst/>
          </a:prstGeom>
          <a:noFill/>
          <a:ln>
            <a:noFill/>
          </a:ln>
          <a:effectLst/>
          <a:extLst>
            <a:ext uri="{53640926-AAD7-44d8-BBD7-CCE9431645EC}">
              <a14:shadowObscured xmlns:a14="http://schemas.microsoft.com/office/drawing/2010/main" xmlns=""/>
            </a:ext>
          </a:extLst>
        </p:spPr>
      </p:pic>
      <p:sp>
        <p:nvSpPr>
          <p:cNvPr id="9" name="Slide Number Placeholder 5">
            <a:extLst>
              <a:ext uri="{FF2B5EF4-FFF2-40B4-BE49-F238E27FC236}">
                <a16:creationId xmlns:a16="http://schemas.microsoft.com/office/drawing/2014/main" id="{23ACA114-FF52-496C-8C93-99DB5DB9C793}"/>
              </a:ext>
            </a:extLst>
          </p:cNvPr>
          <p:cNvSpPr txBox="1">
            <a:spLocks/>
          </p:cNvSpPr>
          <p:nvPr userDrawn="1"/>
        </p:nvSpPr>
        <p:spPr>
          <a:xfrm>
            <a:off x="6457950" y="6356351"/>
            <a:ext cx="2057400" cy="365125"/>
          </a:xfrm>
          <a:prstGeom prst="rect">
            <a:avLst/>
          </a:prstGeom>
          <a:solidFill>
            <a:srgbClr val="002060"/>
          </a:solidFill>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DC53318-9F35-4C50-BF88-63A22F676863}" type="slidenum">
              <a:rPr lang="en-IE" smtClean="0"/>
              <a:pPr/>
              <a:t>‹#›</a:t>
            </a:fld>
            <a:r>
              <a:rPr lang="en-IE" sz="1600">
                <a:solidFill>
                  <a:schemeClr val="bg1"/>
                </a:solidFill>
              </a:rPr>
              <a:t>Co-Lead</a:t>
            </a:r>
            <a:endParaRPr lang="en-IE" sz="1600" dirty="0">
              <a:solidFill>
                <a:schemeClr val="bg1"/>
              </a:solidFill>
            </a:endParaRPr>
          </a:p>
        </p:txBody>
      </p:sp>
    </p:spTree>
    <p:extLst>
      <p:ext uri="{BB962C8B-B14F-4D97-AF65-F5344CB8AC3E}">
        <p14:creationId xmlns:p14="http://schemas.microsoft.com/office/powerpoint/2010/main" val="2196095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D96E7-4874-4753-8965-6B20709941D1}"/>
              </a:ext>
            </a:extLst>
          </p:cNvPr>
          <p:cNvSpPr>
            <a:spLocks noGrp="1"/>
          </p:cNvSpPr>
          <p:nvPr>
            <p:ph type="title"/>
          </p:nvPr>
        </p:nvSpPr>
        <p:spPr>
          <a:xfrm>
            <a:off x="628650" y="681037"/>
            <a:ext cx="7886700" cy="1325563"/>
          </a:xfrm>
        </p:spPr>
        <p:txBody>
          <a:bodyPr/>
          <a:lstStyle>
            <a:lvl1pPr>
              <a:defRPr b="1">
                <a:solidFill>
                  <a:srgbClr val="002060"/>
                </a:solidFill>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90C224EA-79BC-4499-BA6F-24C116D3F4E1}"/>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E0CB87C-E69C-4DB5-BE6E-52E42A3EF904}"/>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1F8B734-0620-44C1-B0B7-3F4AC1017830}"/>
              </a:ext>
            </a:extLst>
          </p:cNvPr>
          <p:cNvSpPr>
            <a:spLocks noGrp="1"/>
          </p:cNvSpPr>
          <p:nvPr>
            <p:ph type="dt" sz="half" idx="10"/>
          </p:nvPr>
        </p:nvSpPr>
        <p:spPr/>
        <p:txBody>
          <a:bodyPr/>
          <a:lstStyle/>
          <a:p>
            <a:fld id="{4000A0A4-DA2B-4377-A84D-92219363EF9B}" type="datetimeFigureOut">
              <a:rPr lang="en-IE" smtClean="0"/>
              <a:t>19/10/2019</a:t>
            </a:fld>
            <a:endParaRPr lang="en-IE"/>
          </a:p>
        </p:txBody>
      </p:sp>
      <p:sp>
        <p:nvSpPr>
          <p:cNvPr id="6" name="Footer Placeholder 5">
            <a:extLst>
              <a:ext uri="{FF2B5EF4-FFF2-40B4-BE49-F238E27FC236}">
                <a16:creationId xmlns:a16="http://schemas.microsoft.com/office/drawing/2014/main" id="{6F39FAC4-8746-4AC4-A50D-80C9800D2D3A}"/>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B2151470-F538-4A0C-8221-4F2140703A4E}"/>
              </a:ext>
            </a:extLst>
          </p:cNvPr>
          <p:cNvSpPr>
            <a:spLocks noGrp="1"/>
          </p:cNvSpPr>
          <p:nvPr>
            <p:ph type="sldNum" sz="quarter" idx="12"/>
          </p:nvPr>
        </p:nvSpPr>
        <p:spPr/>
        <p:txBody>
          <a:bodyPr/>
          <a:lstStyle/>
          <a:p>
            <a:fld id="{6DC53318-9F35-4C50-BF88-63A22F676863}" type="slidenum">
              <a:rPr lang="en-IE" smtClean="0"/>
              <a:t>‹#›</a:t>
            </a:fld>
            <a:endParaRPr lang="en-IE"/>
          </a:p>
        </p:txBody>
      </p:sp>
      <p:pic>
        <p:nvPicPr>
          <p:cNvPr id="8" name="Picture 7">
            <a:extLst>
              <a:ext uri="{FF2B5EF4-FFF2-40B4-BE49-F238E27FC236}">
                <a16:creationId xmlns:a16="http://schemas.microsoft.com/office/drawing/2014/main" id="{DB50D374-46FA-4F7C-9A3F-4476C36FFF2F}"/>
              </a:ext>
            </a:extLst>
          </p:cNvPr>
          <p:cNvPicPr>
            <a:picLocks noChangeAspect="1" noChangeArrowheads="1"/>
          </p:cNvPicPr>
          <p:nvPr userDrawn="1"/>
        </p:nvPicPr>
        <p:blipFill>
          <a:blip r:embed="rId2" cstate="print"/>
          <a:srcRect/>
          <a:stretch>
            <a:fillRect/>
          </a:stretch>
        </p:blipFill>
        <p:spPr bwMode="auto">
          <a:xfrm>
            <a:off x="541151" y="292032"/>
            <a:ext cx="603656" cy="783539"/>
          </a:xfrm>
          <a:prstGeom prst="rect">
            <a:avLst/>
          </a:prstGeom>
          <a:noFill/>
          <a:ln w="9525">
            <a:noFill/>
            <a:miter lim="800000"/>
            <a:headEnd/>
            <a:tailEnd/>
          </a:ln>
        </p:spPr>
      </p:pic>
      <p:pic>
        <p:nvPicPr>
          <p:cNvPr id="9" name="Picture 8">
            <a:extLst>
              <a:ext uri="{FF2B5EF4-FFF2-40B4-BE49-F238E27FC236}">
                <a16:creationId xmlns:a16="http://schemas.microsoft.com/office/drawing/2014/main" id="{0F25257C-4721-44C6-9BDB-7681CAD45606}"/>
              </a:ext>
            </a:extLst>
          </p:cNvPr>
          <p:cNvPicPr/>
          <p:nvPr userDrawn="1"/>
        </p:nvPicPr>
        <p:blipFill rotWithShape="1">
          <a:blip r:embed="rId3">
            <a:extLst>
              <a:ext uri="{28A0092B-C50C-407E-A947-70E740481C1C}">
                <a14:useLocalDpi xmlns:a14="http://schemas.microsoft.com/office/drawing/2010/main" val="0"/>
              </a:ext>
            </a:extLst>
          </a:blip>
          <a:srcRect l="12746" t="19000" r="20827" b="33960"/>
          <a:stretch/>
        </p:blipFill>
        <p:spPr bwMode="auto">
          <a:xfrm>
            <a:off x="1264758" y="429153"/>
            <a:ext cx="3389948" cy="509296"/>
          </a:xfrm>
          <a:prstGeom prst="rect">
            <a:avLst/>
          </a:prstGeom>
          <a:noFill/>
          <a:ln>
            <a:noFill/>
          </a:ln>
          <a:effectLst/>
          <a:extLst>
            <a:ext uri="{53640926-AAD7-44d8-BBD7-CCE9431645EC}">
              <a14:shadowObscured xmlns:a14="http://schemas.microsoft.com/office/drawing/2010/main" xmlns=""/>
            </a:ext>
          </a:extLst>
        </p:spPr>
      </p:pic>
      <p:sp>
        <p:nvSpPr>
          <p:cNvPr id="10" name="Slide Number Placeholder 5">
            <a:extLst>
              <a:ext uri="{FF2B5EF4-FFF2-40B4-BE49-F238E27FC236}">
                <a16:creationId xmlns:a16="http://schemas.microsoft.com/office/drawing/2014/main" id="{235D46C7-B5B2-413E-84C4-3B607E106002}"/>
              </a:ext>
            </a:extLst>
          </p:cNvPr>
          <p:cNvSpPr txBox="1">
            <a:spLocks/>
          </p:cNvSpPr>
          <p:nvPr userDrawn="1"/>
        </p:nvSpPr>
        <p:spPr>
          <a:xfrm>
            <a:off x="6457950" y="6356351"/>
            <a:ext cx="2057400" cy="365125"/>
          </a:xfrm>
          <a:prstGeom prst="rect">
            <a:avLst/>
          </a:prstGeom>
          <a:solidFill>
            <a:srgbClr val="002060"/>
          </a:solidFill>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DC53318-9F35-4C50-BF88-63A22F676863}" type="slidenum">
              <a:rPr lang="en-IE" smtClean="0"/>
              <a:pPr/>
              <a:t>‹#›</a:t>
            </a:fld>
            <a:r>
              <a:rPr lang="en-IE" sz="1600">
                <a:solidFill>
                  <a:schemeClr val="bg1"/>
                </a:solidFill>
              </a:rPr>
              <a:t>Co-Lead</a:t>
            </a:r>
            <a:endParaRPr lang="en-IE" sz="1600" dirty="0">
              <a:solidFill>
                <a:schemeClr val="bg1"/>
              </a:solidFill>
            </a:endParaRPr>
          </a:p>
        </p:txBody>
      </p:sp>
    </p:spTree>
    <p:extLst>
      <p:ext uri="{BB962C8B-B14F-4D97-AF65-F5344CB8AC3E}">
        <p14:creationId xmlns:p14="http://schemas.microsoft.com/office/powerpoint/2010/main" val="307886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DE055-2091-42D5-8BAC-52987385A044}"/>
              </a:ext>
            </a:extLst>
          </p:cNvPr>
          <p:cNvSpPr>
            <a:spLocks noGrp="1"/>
          </p:cNvSpPr>
          <p:nvPr>
            <p:ph type="title"/>
          </p:nvPr>
        </p:nvSpPr>
        <p:spPr>
          <a:xfrm>
            <a:off x="628650" y="683801"/>
            <a:ext cx="7886700" cy="1325563"/>
          </a:xfrm>
        </p:spPr>
        <p:txBody>
          <a:bodyPr/>
          <a:lstStyle>
            <a:lvl1pPr>
              <a:defRPr b="1">
                <a:solidFill>
                  <a:srgbClr val="002060"/>
                </a:solidFill>
              </a:defRPr>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5F2A75B1-873B-4209-81B3-F90DD0714BC0}"/>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31F75545-CF64-48D3-9D17-BB7F63CCDE4A}"/>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76328D0-3757-4BBA-ABBF-F3415B7ACE30}"/>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73C5A1AB-8765-44EB-8955-A0A7D8D500CA}"/>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69D8F6A-C7BB-4346-808C-8CE3A8432A0B}"/>
              </a:ext>
            </a:extLst>
          </p:cNvPr>
          <p:cNvSpPr>
            <a:spLocks noGrp="1"/>
          </p:cNvSpPr>
          <p:nvPr>
            <p:ph type="dt" sz="half" idx="10"/>
          </p:nvPr>
        </p:nvSpPr>
        <p:spPr/>
        <p:txBody>
          <a:bodyPr/>
          <a:lstStyle/>
          <a:p>
            <a:fld id="{4000A0A4-DA2B-4377-A84D-92219363EF9B}" type="datetimeFigureOut">
              <a:rPr lang="en-IE" smtClean="0"/>
              <a:t>19/10/2019</a:t>
            </a:fld>
            <a:endParaRPr lang="en-IE"/>
          </a:p>
        </p:txBody>
      </p:sp>
      <p:sp>
        <p:nvSpPr>
          <p:cNvPr id="8" name="Footer Placeholder 7">
            <a:extLst>
              <a:ext uri="{FF2B5EF4-FFF2-40B4-BE49-F238E27FC236}">
                <a16:creationId xmlns:a16="http://schemas.microsoft.com/office/drawing/2014/main" id="{AA2B4616-95B9-49AB-B5BC-09FAEFF62FCC}"/>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1ABCEDED-7314-4358-A301-16B51A8ABD11}"/>
              </a:ext>
            </a:extLst>
          </p:cNvPr>
          <p:cNvSpPr>
            <a:spLocks noGrp="1"/>
          </p:cNvSpPr>
          <p:nvPr>
            <p:ph type="sldNum" sz="quarter" idx="12"/>
          </p:nvPr>
        </p:nvSpPr>
        <p:spPr/>
        <p:txBody>
          <a:bodyPr/>
          <a:lstStyle/>
          <a:p>
            <a:fld id="{6DC53318-9F35-4C50-BF88-63A22F676863}" type="slidenum">
              <a:rPr lang="en-IE" smtClean="0"/>
              <a:t>‹#›</a:t>
            </a:fld>
            <a:endParaRPr lang="en-IE"/>
          </a:p>
        </p:txBody>
      </p:sp>
      <p:pic>
        <p:nvPicPr>
          <p:cNvPr id="10" name="Picture 9">
            <a:extLst>
              <a:ext uri="{FF2B5EF4-FFF2-40B4-BE49-F238E27FC236}">
                <a16:creationId xmlns:a16="http://schemas.microsoft.com/office/drawing/2014/main" id="{0BD0D728-3CB8-457B-A6A3-9EF35B2954B6}"/>
              </a:ext>
            </a:extLst>
          </p:cNvPr>
          <p:cNvPicPr>
            <a:picLocks noChangeAspect="1" noChangeArrowheads="1"/>
          </p:cNvPicPr>
          <p:nvPr userDrawn="1"/>
        </p:nvPicPr>
        <p:blipFill>
          <a:blip r:embed="rId2" cstate="print"/>
          <a:srcRect/>
          <a:stretch>
            <a:fillRect/>
          </a:stretch>
        </p:blipFill>
        <p:spPr bwMode="auto">
          <a:xfrm>
            <a:off x="541151" y="292032"/>
            <a:ext cx="603656" cy="783539"/>
          </a:xfrm>
          <a:prstGeom prst="rect">
            <a:avLst/>
          </a:prstGeom>
          <a:noFill/>
          <a:ln w="9525">
            <a:noFill/>
            <a:miter lim="800000"/>
            <a:headEnd/>
            <a:tailEnd/>
          </a:ln>
        </p:spPr>
      </p:pic>
      <p:pic>
        <p:nvPicPr>
          <p:cNvPr id="11" name="Picture 10">
            <a:extLst>
              <a:ext uri="{FF2B5EF4-FFF2-40B4-BE49-F238E27FC236}">
                <a16:creationId xmlns:a16="http://schemas.microsoft.com/office/drawing/2014/main" id="{D74556EF-75F9-4B24-8471-A5162F7A2F65}"/>
              </a:ext>
            </a:extLst>
          </p:cNvPr>
          <p:cNvPicPr/>
          <p:nvPr userDrawn="1"/>
        </p:nvPicPr>
        <p:blipFill rotWithShape="1">
          <a:blip r:embed="rId3">
            <a:extLst>
              <a:ext uri="{28A0092B-C50C-407E-A947-70E740481C1C}">
                <a14:useLocalDpi xmlns:a14="http://schemas.microsoft.com/office/drawing/2010/main" val="0"/>
              </a:ext>
            </a:extLst>
          </a:blip>
          <a:srcRect l="12746" t="19000" r="20827" b="33960"/>
          <a:stretch/>
        </p:blipFill>
        <p:spPr bwMode="auto">
          <a:xfrm>
            <a:off x="1264758" y="429153"/>
            <a:ext cx="3389948" cy="509296"/>
          </a:xfrm>
          <a:prstGeom prst="rect">
            <a:avLst/>
          </a:prstGeom>
          <a:noFill/>
          <a:ln>
            <a:noFill/>
          </a:ln>
          <a:effectLst/>
          <a:extLst>
            <a:ext uri="{53640926-AAD7-44d8-BBD7-CCE9431645EC}">
              <a14:shadowObscured xmlns:a14="http://schemas.microsoft.com/office/drawing/2010/main" xmlns=""/>
            </a:ext>
          </a:extLst>
        </p:spPr>
      </p:pic>
      <p:sp>
        <p:nvSpPr>
          <p:cNvPr id="12" name="Slide Number Placeholder 5">
            <a:extLst>
              <a:ext uri="{FF2B5EF4-FFF2-40B4-BE49-F238E27FC236}">
                <a16:creationId xmlns:a16="http://schemas.microsoft.com/office/drawing/2014/main" id="{57ADFC84-0591-4527-8D35-4F63766B81C4}"/>
              </a:ext>
            </a:extLst>
          </p:cNvPr>
          <p:cNvSpPr txBox="1">
            <a:spLocks/>
          </p:cNvSpPr>
          <p:nvPr userDrawn="1"/>
        </p:nvSpPr>
        <p:spPr>
          <a:xfrm>
            <a:off x="6457950" y="6356351"/>
            <a:ext cx="2057400" cy="365125"/>
          </a:xfrm>
          <a:prstGeom prst="rect">
            <a:avLst/>
          </a:prstGeom>
          <a:solidFill>
            <a:srgbClr val="002060"/>
          </a:solidFill>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DC53318-9F35-4C50-BF88-63A22F676863}" type="slidenum">
              <a:rPr lang="en-IE" smtClean="0"/>
              <a:pPr/>
              <a:t>‹#›</a:t>
            </a:fld>
            <a:r>
              <a:rPr lang="en-IE" sz="1600">
                <a:solidFill>
                  <a:schemeClr val="bg1"/>
                </a:solidFill>
              </a:rPr>
              <a:t>Co-Lead</a:t>
            </a:r>
            <a:endParaRPr lang="en-IE" sz="1600" dirty="0">
              <a:solidFill>
                <a:schemeClr val="bg1"/>
              </a:solidFill>
            </a:endParaRPr>
          </a:p>
        </p:txBody>
      </p:sp>
    </p:spTree>
    <p:extLst>
      <p:ext uri="{BB962C8B-B14F-4D97-AF65-F5344CB8AC3E}">
        <p14:creationId xmlns:p14="http://schemas.microsoft.com/office/powerpoint/2010/main" val="992422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C77B8-2192-4698-8E4A-D604ED13114B}"/>
              </a:ext>
            </a:extLst>
          </p:cNvPr>
          <p:cNvSpPr>
            <a:spLocks noGrp="1"/>
          </p:cNvSpPr>
          <p:nvPr>
            <p:ph type="title"/>
          </p:nvPr>
        </p:nvSpPr>
        <p:spPr>
          <a:xfrm>
            <a:off x="628650" y="683858"/>
            <a:ext cx="7886700" cy="1325563"/>
          </a:xfrm>
        </p:spPr>
        <p:txBody>
          <a:bodyPr/>
          <a:lstStyle>
            <a:lvl1pPr>
              <a:defRPr b="1">
                <a:solidFill>
                  <a:srgbClr val="002060"/>
                </a:solidFill>
              </a:defRPr>
            </a:lvl1pPr>
          </a:lstStyle>
          <a:p>
            <a:r>
              <a:rPr lang="en-US" dirty="0"/>
              <a:t>Click to edit Master title style</a:t>
            </a:r>
            <a:endParaRPr lang="en-GB" dirty="0"/>
          </a:p>
        </p:txBody>
      </p:sp>
      <p:sp>
        <p:nvSpPr>
          <p:cNvPr id="3" name="Date Placeholder 2">
            <a:extLst>
              <a:ext uri="{FF2B5EF4-FFF2-40B4-BE49-F238E27FC236}">
                <a16:creationId xmlns:a16="http://schemas.microsoft.com/office/drawing/2014/main" id="{B76B0B6F-B5B8-440E-8CA3-8A7B7F870A50}"/>
              </a:ext>
            </a:extLst>
          </p:cNvPr>
          <p:cNvSpPr>
            <a:spLocks noGrp="1"/>
          </p:cNvSpPr>
          <p:nvPr>
            <p:ph type="dt" sz="half" idx="10"/>
          </p:nvPr>
        </p:nvSpPr>
        <p:spPr/>
        <p:txBody>
          <a:bodyPr/>
          <a:lstStyle/>
          <a:p>
            <a:fld id="{4000A0A4-DA2B-4377-A84D-92219363EF9B}" type="datetimeFigureOut">
              <a:rPr lang="en-IE" smtClean="0"/>
              <a:t>19/10/2019</a:t>
            </a:fld>
            <a:endParaRPr lang="en-IE"/>
          </a:p>
        </p:txBody>
      </p:sp>
      <p:sp>
        <p:nvSpPr>
          <p:cNvPr id="4" name="Footer Placeholder 3">
            <a:extLst>
              <a:ext uri="{FF2B5EF4-FFF2-40B4-BE49-F238E27FC236}">
                <a16:creationId xmlns:a16="http://schemas.microsoft.com/office/drawing/2014/main" id="{8AA2F770-1300-4073-9F48-D855BB675BFF}"/>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0FEC739B-95FC-498A-BF3C-534984DA6590}"/>
              </a:ext>
            </a:extLst>
          </p:cNvPr>
          <p:cNvSpPr>
            <a:spLocks noGrp="1"/>
          </p:cNvSpPr>
          <p:nvPr>
            <p:ph type="sldNum" sz="quarter" idx="12"/>
          </p:nvPr>
        </p:nvSpPr>
        <p:spPr/>
        <p:txBody>
          <a:bodyPr/>
          <a:lstStyle/>
          <a:p>
            <a:fld id="{6DC53318-9F35-4C50-BF88-63A22F676863}" type="slidenum">
              <a:rPr lang="en-IE" smtClean="0"/>
              <a:t>‹#›</a:t>
            </a:fld>
            <a:endParaRPr lang="en-IE"/>
          </a:p>
        </p:txBody>
      </p:sp>
      <p:pic>
        <p:nvPicPr>
          <p:cNvPr id="6" name="Picture 5">
            <a:extLst>
              <a:ext uri="{FF2B5EF4-FFF2-40B4-BE49-F238E27FC236}">
                <a16:creationId xmlns:a16="http://schemas.microsoft.com/office/drawing/2014/main" id="{D61A7342-9887-4ADE-A978-5EBCA0B4F3BB}"/>
              </a:ext>
            </a:extLst>
          </p:cNvPr>
          <p:cNvPicPr>
            <a:picLocks noChangeAspect="1" noChangeArrowheads="1"/>
          </p:cNvPicPr>
          <p:nvPr userDrawn="1"/>
        </p:nvPicPr>
        <p:blipFill>
          <a:blip r:embed="rId2" cstate="print"/>
          <a:srcRect/>
          <a:stretch>
            <a:fillRect/>
          </a:stretch>
        </p:blipFill>
        <p:spPr bwMode="auto">
          <a:xfrm>
            <a:off x="541151" y="292032"/>
            <a:ext cx="603656" cy="783539"/>
          </a:xfrm>
          <a:prstGeom prst="rect">
            <a:avLst/>
          </a:prstGeom>
          <a:noFill/>
          <a:ln w="9525">
            <a:noFill/>
            <a:miter lim="800000"/>
            <a:headEnd/>
            <a:tailEnd/>
          </a:ln>
        </p:spPr>
      </p:pic>
      <p:pic>
        <p:nvPicPr>
          <p:cNvPr id="7" name="Picture 6">
            <a:extLst>
              <a:ext uri="{FF2B5EF4-FFF2-40B4-BE49-F238E27FC236}">
                <a16:creationId xmlns:a16="http://schemas.microsoft.com/office/drawing/2014/main" id="{8D80E35B-704A-4D62-8D1C-3F61FA584120}"/>
              </a:ext>
            </a:extLst>
          </p:cNvPr>
          <p:cNvPicPr/>
          <p:nvPr userDrawn="1"/>
        </p:nvPicPr>
        <p:blipFill rotWithShape="1">
          <a:blip r:embed="rId3">
            <a:extLst>
              <a:ext uri="{28A0092B-C50C-407E-A947-70E740481C1C}">
                <a14:useLocalDpi xmlns:a14="http://schemas.microsoft.com/office/drawing/2010/main" val="0"/>
              </a:ext>
            </a:extLst>
          </a:blip>
          <a:srcRect l="12746" t="19000" r="20827" b="33960"/>
          <a:stretch/>
        </p:blipFill>
        <p:spPr bwMode="auto">
          <a:xfrm>
            <a:off x="1264758" y="429153"/>
            <a:ext cx="3389948" cy="509296"/>
          </a:xfrm>
          <a:prstGeom prst="rect">
            <a:avLst/>
          </a:prstGeom>
          <a:noFill/>
          <a:ln>
            <a:noFill/>
          </a:ln>
          <a:effectLst/>
          <a:extLst>
            <a:ext uri="{53640926-AAD7-44d8-BBD7-CCE9431645EC}">
              <a14:shadowObscured xmlns:a14="http://schemas.microsoft.com/office/drawing/2010/main" xmlns=""/>
            </a:ext>
          </a:extLst>
        </p:spPr>
      </p:pic>
      <p:sp>
        <p:nvSpPr>
          <p:cNvPr id="8" name="Slide Number Placeholder 5">
            <a:extLst>
              <a:ext uri="{FF2B5EF4-FFF2-40B4-BE49-F238E27FC236}">
                <a16:creationId xmlns:a16="http://schemas.microsoft.com/office/drawing/2014/main" id="{CF53E928-9253-4643-97FA-9FE0B3F0634B}"/>
              </a:ext>
            </a:extLst>
          </p:cNvPr>
          <p:cNvSpPr txBox="1">
            <a:spLocks/>
          </p:cNvSpPr>
          <p:nvPr userDrawn="1"/>
        </p:nvSpPr>
        <p:spPr>
          <a:xfrm>
            <a:off x="6457950" y="6356350"/>
            <a:ext cx="2057400" cy="365125"/>
          </a:xfrm>
          <a:prstGeom prst="rect">
            <a:avLst/>
          </a:prstGeom>
          <a:solidFill>
            <a:srgbClr val="002060"/>
          </a:solidFill>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DC53318-9F35-4C50-BF88-63A22F676863}" type="slidenum">
              <a:rPr lang="en-IE" smtClean="0"/>
              <a:pPr/>
              <a:t>‹#›</a:t>
            </a:fld>
            <a:r>
              <a:rPr lang="en-IE" sz="1600">
                <a:solidFill>
                  <a:schemeClr val="bg1"/>
                </a:solidFill>
              </a:rPr>
              <a:t>Co-Lead</a:t>
            </a:r>
            <a:endParaRPr lang="en-IE" sz="1600" dirty="0">
              <a:solidFill>
                <a:schemeClr val="bg1"/>
              </a:solidFill>
            </a:endParaRPr>
          </a:p>
        </p:txBody>
      </p:sp>
    </p:spTree>
    <p:extLst>
      <p:ext uri="{BB962C8B-B14F-4D97-AF65-F5344CB8AC3E}">
        <p14:creationId xmlns:p14="http://schemas.microsoft.com/office/powerpoint/2010/main" val="2831148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72D00E-24EF-4E40-8FE8-A98EDFC4F5E7}"/>
              </a:ext>
            </a:extLst>
          </p:cNvPr>
          <p:cNvSpPr>
            <a:spLocks noGrp="1"/>
          </p:cNvSpPr>
          <p:nvPr>
            <p:ph type="dt" sz="half" idx="10"/>
          </p:nvPr>
        </p:nvSpPr>
        <p:spPr/>
        <p:txBody>
          <a:bodyPr/>
          <a:lstStyle/>
          <a:p>
            <a:fld id="{4000A0A4-DA2B-4377-A84D-92219363EF9B}" type="datetimeFigureOut">
              <a:rPr lang="en-IE" smtClean="0"/>
              <a:t>19/10/2019</a:t>
            </a:fld>
            <a:endParaRPr lang="en-IE"/>
          </a:p>
        </p:txBody>
      </p:sp>
      <p:sp>
        <p:nvSpPr>
          <p:cNvPr id="3" name="Footer Placeholder 2">
            <a:extLst>
              <a:ext uri="{FF2B5EF4-FFF2-40B4-BE49-F238E27FC236}">
                <a16:creationId xmlns:a16="http://schemas.microsoft.com/office/drawing/2014/main" id="{CA18985A-4B94-499B-858A-9C7C0727D390}"/>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28C5ACE5-0D7E-45E7-B130-984628EB7818}"/>
              </a:ext>
            </a:extLst>
          </p:cNvPr>
          <p:cNvSpPr>
            <a:spLocks noGrp="1"/>
          </p:cNvSpPr>
          <p:nvPr>
            <p:ph type="sldNum" sz="quarter" idx="12"/>
          </p:nvPr>
        </p:nvSpPr>
        <p:spPr/>
        <p:txBody>
          <a:bodyPr/>
          <a:lstStyle/>
          <a:p>
            <a:fld id="{6DC53318-9F35-4C50-BF88-63A22F676863}" type="slidenum">
              <a:rPr lang="en-IE" smtClean="0"/>
              <a:t>‹#›</a:t>
            </a:fld>
            <a:endParaRPr lang="en-IE"/>
          </a:p>
        </p:txBody>
      </p:sp>
      <p:pic>
        <p:nvPicPr>
          <p:cNvPr id="5" name="Picture 4">
            <a:extLst>
              <a:ext uri="{FF2B5EF4-FFF2-40B4-BE49-F238E27FC236}">
                <a16:creationId xmlns:a16="http://schemas.microsoft.com/office/drawing/2014/main" id="{565B950E-2F4F-45FC-B70D-2A626B9298D3}"/>
              </a:ext>
            </a:extLst>
          </p:cNvPr>
          <p:cNvPicPr>
            <a:picLocks noChangeAspect="1" noChangeArrowheads="1"/>
          </p:cNvPicPr>
          <p:nvPr userDrawn="1"/>
        </p:nvPicPr>
        <p:blipFill>
          <a:blip r:embed="rId2" cstate="print"/>
          <a:srcRect/>
          <a:stretch>
            <a:fillRect/>
          </a:stretch>
        </p:blipFill>
        <p:spPr bwMode="auto">
          <a:xfrm>
            <a:off x="541151" y="292032"/>
            <a:ext cx="603656" cy="783539"/>
          </a:xfrm>
          <a:prstGeom prst="rect">
            <a:avLst/>
          </a:prstGeom>
          <a:noFill/>
          <a:ln w="9525">
            <a:noFill/>
            <a:miter lim="800000"/>
            <a:headEnd/>
            <a:tailEnd/>
          </a:ln>
        </p:spPr>
      </p:pic>
      <p:pic>
        <p:nvPicPr>
          <p:cNvPr id="6" name="Picture 5">
            <a:extLst>
              <a:ext uri="{FF2B5EF4-FFF2-40B4-BE49-F238E27FC236}">
                <a16:creationId xmlns:a16="http://schemas.microsoft.com/office/drawing/2014/main" id="{FE4801C7-B781-40D2-9807-6011406D7866}"/>
              </a:ext>
            </a:extLst>
          </p:cNvPr>
          <p:cNvPicPr/>
          <p:nvPr userDrawn="1"/>
        </p:nvPicPr>
        <p:blipFill rotWithShape="1">
          <a:blip r:embed="rId3">
            <a:extLst>
              <a:ext uri="{28A0092B-C50C-407E-A947-70E740481C1C}">
                <a14:useLocalDpi xmlns:a14="http://schemas.microsoft.com/office/drawing/2010/main" val="0"/>
              </a:ext>
            </a:extLst>
          </a:blip>
          <a:srcRect l="12746" t="19000" r="20827" b="33960"/>
          <a:stretch/>
        </p:blipFill>
        <p:spPr bwMode="auto">
          <a:xfrm>
            <a:off x="1264758" y="429153"/>
            <a:ext cx="3389948" cy="509296"/>
          </a:xfrm>
          <a:prstGeom prst="rect">
            <a:avLst/>
          </a:prstGeom>
          <a:noFill/>
          <a:ln>
            <a:noFill/>
          </a:ln>
          <a:effectLst/>
          <a:extLst>
            <a:ext uri="{53640926-AAD7-44d8-BBD7-CCE9431645EC}">
              <a14:shadowObscured xmlns:a14="http://schemas.microsoft.com/office/drawing/2010/main" xmlns=""/>
            </a:ext>
          </a:extLst>
        </p:spPr>
      </p:pic>
      <p:sp>
        <p:nvSpPr>
          <p:cNvPr id="7" name="Slide Number Placeholder 5">
            <a:extLst>
              <a:ext uri="{FF2B5EF4-FFF2-40B4-BE49-F238E27FC236}">
                <a16:creationId xmlns:a16="http://schemas.microsoft.com/office/drawing/2014/main" id="{864C6F48-9679-41B8-9305-9F7BB2B5EBE7}"/>
              </a:ext>
            </a:extLst>
          </p:cNvPr>
          <p:cNvSpPr txBox="1">
            <a:spLocks/>
          </p:cNvSpPr>
          <p:nvPr userDrawn="1"/>
        </p:nvSpPr>
        <p:spPr>
          <a:xfrm>
            <a:off x="6457950" y="6356351"/>
            <a:ext cx="2057400" cy="365125"/>
          </a:xfrm>
          <a:prstGeom prst="rect">
            <a:avLst/>
          </a:prstGeom>
          <a:solidFill>
            <a:srgbClr val="002060"/>
          </a:solidFill>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DC53318-9F35-4C50-BF88-63A22F676863}" type="slidenum">
              <a:rPr lang="en-IE" smtClean="0"/>
              <a:pPr/>
              <a:t>‹#›</a:t>
            </a:fld>
            <a:r>
              <a:rPr lang="en-IE" sz="1600">
                <a:solidFill>
                  <a:schemeClr val="bg1"/>
                </a:solidFill>
              </a:rPr>
              <a:t>Co-Lead</a:t>
            </a:r>
            <a:endParaRPr lang="en-IE" sz="1600" dirty="0">
              <a:solidFill>
                <a:schemeClr val="bg1"/>
              </a:solidFill>
            </a:endParaRPr>
          </a:p>
        </p:txBody>
      </p:sp>
    </p:spTree>
    <p:extLst>
      <p:ext uri="{BB962C8B-B14F-4D97-AF65-F5344CB8AC3E}">
        <p14:creationId xmlns:p14="http://schemas.microsoft.com/office/powerpoint/2010/main" val="416124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654DE-BFBF-4FDE-8242-A3F33871FBD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1B1DD4F-EC3D-4A37-8F12-E63CC3F3610C}"/>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CC11D5B-41A4-4C54-B9C0-6AB26617667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A84341BE-8CC5-40BA-B71B-9B0897C402FF}"/>
              </a:ext>
            </a:extLst>
          </p:cNvPr>
          <p:cNvSpPr>
            <a:spLocks noGrp="1"/>
          </p:cNvSpPr>
          <p:nvPr>
            <p:ph type="dt" sz="half" idx="10"/>
          </p:nvPr>
        </p:nvSpPr>
        <p:spPr/>
        <p:txBody>
          <a:bodyPr/>
          <a:lstStyle/>
          <a:p>
            <a:fld id="{4000A0A4-DA2B-4377-A84D-92219363EF9B}" type="datetimeFigureOut">
              <a:rPr lang="en-IE" smtClean="0"/>
              <a:t>19/10/2019</a:t>
            </a:fld>
            <a:endParaRPr lang="en-IE"/>
          </a:p>
        </p:txBody>
      </p:sp>
      <p:sp>
        <p:nvSpPr>
          <p:cNvPr id="6" name="Footer Placeholder 5">
            <a:extLst>
              <a:ext uri="{FF2B5EF4-FFF2-40B4-BE49-F238E27FC236}">
                <a16:creationId xmlns:a16="http://schemas.microsoft.com/office/drawing/2014/main" id="{30CF37F5-72A0-487C-9A3F-167DABFB22FB}"/>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680D74C2-20AD-4D94-B2F0-8C131908A743}"/>
              </a:ext>
            </a:extLst>
          </p:cNvPr>
          <p:cNvSpPr>
            <a:spLocks noGrp="1"/>
          </p:cNvSpPr>
          <p:nvPr>
            <p:ph type="sldNum" sz="quarter" idx="12"/>
          </p:nvPr>
        </p:nvSpPr>
        <p:spPr/>
        <p:txBody>
          <a:bodyPr/>
          <a:lstStyle/>
          <a:p>
            <a:fld id="{6DC53318-9F35-4C50-BF88-63A22F676863}" type="slidenum">
              <a:rPr lang="en-IE" smtClean="0"/>
              <a:t>‹#›</a:t>
            </a:fld>
            <a:endParaRPr lang="en-IE"/>
          </a:p>
        </p:txBody>
      </p:sp>
      <p:pic>
        <p:nvPicPr>
          <p:cNvPr id="8" name="Picture 7">
            <a:extLst>
              <a:ext uri="{FF2B5EF4-FFF2-40B4-BE49-F238E27FC236}">
                <a16:creationId xmlns:a16="http://schemas.microsoft.com/office/drawing/2014/main" id="{F0F70896-E729-4C5B-AD46-11B8D9EE545E}"/>
              </a:ext>
            </a:extLst>
          </p:cNvPr>
          <p:cNvPicPr>
            <a:picLocks noChangeAspect="1" noChangeArrowheads="1"/>
          </p:cNvPicPr>
          <p:nvPr userDrawn="1"/>
        </p:nvPicPr>
        <p:blipFill>
          <a:blip r:embed="rId2" cstate="print"/>
          <a:srcRect/>
          <a:stretch>
            <a:fillRect/>
          </a:stretch>
        </p:blipFill>
        <p:spPr bwMode="auto">
          <a:xfrm>
            <a:off x="541151" y="292032"/>
            <a:ext cx="603656" cy="783539"/>
          </a:xfrm>
          <a:prstGeom prst="rect">
            <a:avLst/>
          </a:prstGeom>
          <a:noFill/>
          <a:ln w="9525">
            <a:noFill/>
            <a:miter lim="800000"/>
            <a:headEnd/>
            <a:tailEnd/>
          </a:ln>
        </p:spPr>
      </p:pic>
      <p:pic>
        <p:nvPicPr>
          <p:cNvPr id="9" name="Picture 8">
            <a:extLst>
              <a:ext uri="{FF2B5EF4-FFF2-40B4-BE49-F238E27FC236}">
                <a16:creationId xmlns:a16="http://schemas.microsoft.com/office/drawing/2014/main" id="{A4447B36-2525-4C61-BFE3-3BA811AD6FA1}"/>
              </a:ext>
            </a:extLst>
          </p:cNvPr>
          <p:cNvPicPr/>
          <p:nvPr userDrawn="1"/>
        </p:nvPicPr>
        <p:blipFill rotWithShape="1">
          <a:blip r:embed="rId3">
            <a:extLst>
              <a:ext uri="{28A0092B-C50C-407E-A947-70E740481C1C}">
                <a14:useLocalDpi xmlns:a14="http://schemas.microsoft.com/office/drawing/2010/main" val="0"/>
              </a:ext>
            </a:extLst>
          </a:blip>
          <a:srcRect l="12746" t="19000" r="20827" b="33960"/>
          <a:stretch/>
        </p:blipFill>
        <p:spPr bwMode="auto">
          <a:xfrm>
            <a:off x="1264758" y="429153"/>
            <a:ext cx="3389948" cy="509296"/>
          </a:xfrm>
          <a:prstGeom prst="rect">
            <a:avLst/>
          </a:prstGeom>
          <a:noFill/>
          <a:ln>
            <a:noFill/>
          </a:ln>
          <a:effectLst/>
          <a:extLst>
            <a:ext uri="{53640926-AAD7-44d8-BBD7-CCE9431645EC}">
              <a14:shadowObscured xmlns:a14="http://schemas.microsoft.com/office/drawing/2010/main" xmlns=""/>
            </a:ext>
          </a:extLst>
        </p:spPr>
      </p:pic>
      <p:sp>
        <p:nvSpPr>
          <p:cNvPr id="10" name="Slide Number Placeholder 5">
            <a:extLst>
              <a:ext uri="{FF2B5EF4-FFF2-40B4-BE49-F238E27FC236}">
                <a16:creationId xmlns:a16="http://schemas.microsoft.com/office/drawing/2014/main" id="{402BAFB5-54D1-41C6-B2B6-1CDD291488B2}"/>
              </a:ext>
            </a:extLst>
          </p:cNvPr>
          <p:cNvSpPr txBox="1">
            <a:spLocks/>
          </p:cNvSpPr>
          <p:nvPr userDrawn="1"/>
        </p:nvSpPr>
        <p:spPr>
          <a:xfrm>
            <a:off x="6475879" y="6356350"/>
            <a:ext cx="2057400" cy="365125"/>
          </a:xfrm>
          <a:prstGeom prst="rect">
            <a:avLst/>
          </a:prstGeom>
          <a:solidFill>
            <a:srgbClr val="002060"/>
          </a:solidFill>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DC53318-9F35-4C50-BF88-63A22F676863}" type="slidenum">
              <a:rPr lang="en-IE" smtClean="0"/>
              <a:pPr/>
              <a:t>‹#›</a:t>
            </a:fld>
            <a:r>
              <a:rPr lang="en-IE" sz="1600">
                <a:solidFill>
                  <a:schemeClr val="bg1"/>
                </a:solidFill>
              </a:rPr>
              <a:t>Co-Lead</a:t>
            </a:r>
            <a:endParaRPr lang="en-IE" sz="1600" dirty="0">
              <a:solidFill>
                <a:schemeClr val="bg1"/>
              </a:solidFill>
            </a:endParaRPr>
          </a:p>
        </p:txBody>
      </p:sp>
    </p:spTree>
    <p:extLst>
      <p:ext uri="{BB962C8B-B14F-4D97-AF65-F5344CB8AC3E}">
        <p14:creationId xmlns:p14="http://schemas.microsoft.com/office/powerpoint/2010/main" val="3739803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54D71-2129-4246-A869-1764E884E616}"/>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72F7944-A545-41E0-A12C-C82E7B6EEA2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dirty="0"/>
          </a:p>
        </p:txBody>
      </p:sp>
      <p:sp>
        <p:nvSpPr>
          <p:cNvPr id="4" name="Text Placeholder 3">
            <a:extLst>
              <a:ext uri="{FF2B5EF4-FFF2-40B4-BE49-F238E27FC236}">
                <a16:creationId xmlns:a16="http://schemas.microsoft.com/office/drawing/2014/main" id="{815891F2-A7FE-40F6-ACCF-8D7C6E6CD5E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C6B38E49-9DF9-42CC-89D2-A37C0BEF28E3}"/>
              </a:ext>
            </a:extLst>
          </p:cNvPr>
          <p:cNvSpPr>
            <a:spLocks noGrp="1"/>
          </p:cNvSpPr>
          <p:nvPr>
            <p:ph type="dt" sz="half" idx="10"/>
          </p:nvPr>
        </p:nvSpPr>
        <p:spPr/>
        <p:txBody>
          <a:bodyPr/>
          <a:lstStyle/>
          <a:p>
            <a:fld id="{4000A0A4-DA2B-4377-A84D-92219363EF9B}" type="datetimeFigureOut">
              <a:rPr lang="en-IE" smtClean="0"/>
              <a:t>19/10/2019</a:t>
            </a:fld>
            <a:endParaRPr lang="en-IE" dirty="0"/>
          </a:p>
        </p:txBody>
      </p:sp>
      <p:sp>
        <p:nvSpPr>
          <p:cNvPr id="6" name="Footer Placeholder 5">
            <a:extLst>
              <a:ext uri="{FF2B5EF4-FFF2-40B4-BE49-F238E27FC236}">
                <a16:creationId xmlns:a16="http://schemas.microsoft.com/office/drawing/2014/main" id="{13CF0908-A9C5-4AB9-8403-F6C76DA2A77E}"/>
              </a:ext>
            </a:extLst>
          </p:cNvPr>
          <p:cNvSpPr>
            <a:spLocks noGrp="1"/>
          </p:cNvSpPr>
          <p:nvPr>
            <p:ph type="ftr" sz="quarter" idx="11"/>
          </p:nvPr>
        </p:nvSpPr>
        <p:spPr/>
        <p:txBody>
          <a:bodyPr/>
          <a:lstStyle/>
          <a:p>
            <a:endParaRPr lang="en-IE" dirty="0"/>
          </a:p>
        </p:txBody>
      </p:sp>
      <p:sp>
        <p:nvSpPr>
          <p:cNvPr id="7" name="Slide Number Placeholder 6">
            <a:extLst>
              <a:ext uri="{FF2B5EF4-FFF2-40B4-BE49-F238E27FC236}">
                <a16:creationId xmlns:a16="http://schemas.microsoft.com/office/drawing/2014/main" id="{0A717314-46E6-47B3-894A-8822727B03CE}"/>
              </a:ext>
            </a:extLst>
          </p:cNvPr>
          <p:cNvSpPr>
            <a:spLocks noGrp="1"/>
          </p:cNvSpPr>
          <p:nvPr>
            <p:ph type="sldNum" sz="quarter" idx="12"/>
          </p:nvPr>
        </p:nvSpPr>
        <p:spPr/>
        <p:txBody>
          <a:bodyPr/>
          <a:lstStyle/>
          <a:p>
            <a:fld id="{6DC53318-9F35-4C50-BF88-63A22F676863}" type="slidenum">
              <a:rPr lang="en-IE" smtClean="0"/>
              <a:t>‹#›</a:t>
            </a:fld>
            <a:endParaRPr lang="en-IE" dirty="0"/>
          </a:p>
        </p:txBody>
      </p:sp>
      <p:pic>
        <p:nvPicPr>
          <p:cNvPr id="8" name="Picture 7">
            <a:extLst>
              <a:ext uri="{FF2B5EF4-FFF2-40B4-BE49-F238E27FC236}">
                <a16:creationId xmlns:a16="http://schemas.microsoft.com/office/drawing/2014/main" id="{B1585909-FF8C-4582-9A66-3315633279B7}"/>
              </a:ext>
            </a:extLst>
          </p:cNvPr>
          <p:cNvPicPr>
            <a:picLocks noChangeAspect="1" noChangeArrowheads="1"/>
          </p:cNvPicPr>
          <p:nvPr userDrawn="1"/>
        </p:nvPicPr>
        <p:blipFill>
          <a:blip r:embed="rId2" cstate="print"/>
          <a:srcRect/>
          <a:stretch>
            <a:fillRect/>
          </a:stretch>
        </p:blipFill>
        <p:spPr bwMode="auto">
          <a:xfrm>
            <a:off x="541151" y="292032"/>
            <a:ext cx="603656" cy="783539"/>
          </a:xfrm>
          <a:prstGeom prst="rect">
            <a:avLst/>
          </a:prstGeom>
          <a:noFill/>
          <a:ln w="9525">
            <a:noFill/>
            <a:miter lim="800000"/>
            <a:headEnd/>
            <a:tailEnd/>
          </a:ln>
        </p:spPr>
      </p:pic>
      <p:pic>
        <p:nvPicPr>
          <p:cNvPr id="9" name="Picture 8">
            <a:extLst>
              <a:ext uri="{FF2B5EF4-FFF2-40B4-BE49-F238E27FC236}">
                <a16:creationId xmlns:a16="http://schemas.microsoft.com/office/drawing/2014/main" id="{173F37F8-2653-49D2-BF27-13DC316F4D5B}"/>
              </a:ext>
            </a:extLst>
          </p:cNvPr>
          <p:cNvPicPr/>
          <p:nvPr userDrawn="1"/>
        </p:nvPicPr>
        <p:blipFill rotWithShape="1">
          <a:blip r:embed="rId3">
            <a:extLst>
              <a:ext uri="{28A0092B-C50C-407E-A947-70E740481C1C}">
                <a14:useLocalDpi xmlns:a14="http://schemas.microsoft.com/office/drawing/2010/main" val="0"/>
              </a:ext>
            </a:extLst>
          </a:blip>
          <a:srcRect l="12746" t="19000" r="20827" b="33960"/>
          <a:stretch/>
        </p:blipFill>
        <p:spPr bwMode="auto">
          <a:xfrm>
            <a:off x="1264758" y="429153"/>
            <a:ext cx="3389948" cy="509296"/>
          </a:xfrm>
          <a:prstGeom prst="rect">
            <a:avLst/>
          </a:prstGeom>
          <a:noFill/>
          <a:ln>
            <a:noFill/>
          </a:ln>
          <a:effectLst/>
          <a:extLst>
            <a:ext uri="{53640926-AAD7-44d8-BBD7-CCE9431645EC}">
              <a14:shadowObscured xmlns:a14="http://schemas.microsoft.com/office/drawing/2010/main" xmlns=""/>
            </a:ext>
          </a:extLst>
        </p:spPr>
      </p:pic>
    </p:spTree>
    <p:extLst>
      <p:ext uri="{BB962C8B-B14F-4D97-AF65-F5344CB8AC3E}">
        <p14:creationId xmlns:p14="http://schemas.microsoft.com/office/powerpoint/2010/main" val="1718685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45CB5D-5929-4239-B0DC-156AAA20BEC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18BA140-8D99-45E7-986C-715232536B0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BC2B559-47AA-4153-B805-9CF95BB73D05}"/>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000A0A4-DA2B-4377-A84D-92219363EF9B}" type="datetimeFigureOut">
              <a:rPr lang="en-IE" smtClean="0"/>
              <a:t>19/10/2019</a:t>
            </a:fld>
            <a:endParaRPr lang="en-IE"/>
          </a:p>
        </p:txBody>
      </p:sp>
      <p:sp>
        <p:nvSpPr>
          <p:cNvPr id="5" name="Footer Placeholder 4">
            <a:extLst>
              <a:ext uri="{FF2B5EF4-FFF2-40B4-BE49-F238E27FC236}">
                <a16:creationId xmlns:a16="http://schemas.microsoft.com/office/drawing/2014/main" id="{B73638AD-124E-416A-A65D-997115956E2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AFACFB8F-06CA-43D0-A787-40A69FA71F0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C53318-9F35-4C50-BF88-63A22F676863}" type="slidenum">
              <a:rPr lang="en-IE" smtClean="0"/>
              <a:t>‹#›</a:t>
            </a:fld>
            <a:endParaRPr lang="en-IE"/>
          </a:p>
        </p:txBody>
      </p:sp>
    </p:spTree>
    <p:extLst>
      <p:ext uri="{BB962C8B-B14F-4D97-AF65-F5344CB8AC3E}">
        <p14:creationId xmlns:p14="http://schemas.microsoft.com/office/powerpoint/2010/main" val="3324953290"/>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https://www.youtube.com/embed/wEjviXebHbQ" TargetMode="External"/><Relationship Id="rId5" Type="http://schemas.openxmlformats.org/officeDocument/2006/relationships/image" Target="../media/image6.png"/><Relationship Id="rId4" Type="http://schemas.openxmlformats.org/officeDocument/2006/relationships/hyperlink" Target="https://www.hse.ie/eng/about/qavd/incident-management/patient-safety-voices.html"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a:extLst>
              <a:ext uri="{FF2B5EF4-FFF2-40B4-BE49-F238E27FC236}">
                <a16:creationId xmlns:a16="http://schemas.microsoft.com/office/drawing/2014/main" id="{61434D22-3C80-4F01-A7E2-793C55569FF3}"/>
              </a:ext>
            </a:extLst>
          </p:cNvPr>
          <p:cNvSpPr>
            <a:spLocks noGrp="1"/>
          </p:cNvSpPr>
          <p:nvPr>
            <p:ph type="ctrTitle"/>
          </p:nvPr>
        </p:nvSpPr>
        <p:spPr>
          <a:xfrm>
            <a:off x="0" y="2219327"/>
            <a:ext cx="9144000" cy="2419089"/>
          </a:xfrm>
        </p:spPr>
        <p:txBody>
          <a:bodyPr anchor="ctr">
            <a:normAutofit/>
          </a:bodyPr>
          <a:lstStyle/>
          <a:p>
            <a:pPr>
              <a:lnSpc>
                <a:spcPct val="100000"/>
              </a:lnSpc>
              <a:spcAft>
                <a:spcPts val="750"/>
              </a:spcAft>
            </a:pPr>
            <a:r>
              <a:rPr lang="en-IE" sz="3000" dirty="0">
                <a:solidFill>
                  <a:schemeClr val="bg1"/>
                </a:solidFill>
                <a:effectLst>
                  <a:outerShdw blurRad="482600" dist="38100" dir="5400000" algn="t" rotWithShape="0">
                    <a:prstClr val="black">
                      <a:alpha val="86000"/>
                    </a:prstClr>
                  </a:outerShdw>
                </a:effectLst>
                <a:latin typeface="Arial Black"/>
                <a:ea typeface="Calibri" panose="020F0502020204030204" pitchFamily="34" charset="0"/>
                <a:cs typeface="Arial Black"/>
              </a:rPr>
              <a:t>Improving joy and meaning in work</a:t>
            </a:r>
            <a:br>
              <a:rPr lang="en-IE" sz="3000" dirty="0">
                <a:solidFill>
                  <a:schemeClr val="bg1"/>
                </a:solidFill>
                <a:effectLst>
                  <a:outerShdw blurRad="482600" dist="38100" dir="5400000" algn="t" rotWithShape="0">
                    <a:prstClr val="black">
                      <a:alpha val="86000"/>
                    </a:prstClr>
                  </a:outerShdw>
                </a:effectLst>
                <a:latin typeface="+mn-lt"/>
                <a:ea typeface="Calibri" panose="020F0502020204030204" pitchFamily="34" charset="0"/>
              </a:rPr>
            </a:br>
            <a:r>
              <a:rPr lang="en-IE" sz="2700" dirty="0">
                <a:solidFill>
                  <a:schemeClr val="bg1"/>
                </a:solidFill>
                <a:effectLst>
                  <a:outerShdw blurRad="482600" dist="38100" dir="5400000" algn="t" rotWithShape="0">
                    <a:prstClr val="black">
                      <a:alpha val="86000"/>
                    </a:prstClr>
                  </a:outerShdw>
                </a:effectLst>
                <a:latin typeface="+mn-lt"/>
                <a:ea typeface="Calibri" panose="020F0502020204030204" pitchFamily="34" charset="0"/>
              </a:rPr>
              <a:t>(</a:t>
            </a:r>
            <a:r>
              <a:rPr lang="en-GB" sz="2700" dirty="0">
                <a:solidFill>
                  <a:schemeClr val="bg1"/>
                </a:solidFill>
                <a:effectLst>
                  <a:outerShdw blurRad="482600" dist="38100" dir="5400000" algn="t" rotWithShape="0">
                    <a:prstClr val="black">
                      <a:alpha val="86000"/>
                    </a:prstClr>
                  </a:outerShdw>
                </a:effectLst>
                <a:latin typeface="+mn-lt"/>
                <a:ea typeface="Calibri" panose="020F0502020204030204" pitchFamily="34" charset="0"/>
              </a:rPr>
              <a:t>COLLECTIVE LEADERSHIP FOR TEAM PERFORMANCE</a:t>
            </a:r>
            <a:r>
              <a:rPr lang="en-IE" sz="2700" dirty="0">
                <a:solidFill>
                  <a:schemeClr val="bg1"/>
                </a:solidFill>
                <a:effectLst>
                  <a:outerShdw blurRad="482600" dist="38100" dir="5400000" algn="t" rotWithShape="0">
                    <a:prstClr val="black">
                      <a:alpha val="86000"/>
                    </a:prstClr>
                  </a:outerShdw>
                </a:effectLst>
                <a:latin typeface="+mn-lt"/>
                <a:ea typeface="Calibri" panose="020F0502020204030204" pitchFamily="34" charset="0"/>
              </a:rPr>
              <a:t>)</a:t>
            </a:r>
            <a:endParaRPr lang="en-IE" sz="2700" dirty="0">
              <a:solidFill>
                <a:schemeClr val="bg1"/>
              </a:solidFill>
              <a:effectLst>
                <a:outerShdw blurRad="482600" dist="38100" dir="5400000" algn="t" rotWithShape="0">
                  <a:prstClr val="black">
                    <a:alpha val="86000"/>
                  </a:prstClr>
                </a:outerShdw>
              </a:effectLst>
              <a:latin typeface="+mn-lt"/>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548" y="2219327"/>
            <a:ext cx="9166547" cy="2444415"/>
          </a:xfrm>
          <a:prstGeom prst="rect">
            <a:avLst/>
          </a:prstGeom>
        </p:spPr>
      </p:pic>
      <p:sp>
        <p:nvSpPr>
          <p:cNvPr id="12" name="Rectangle 11"/>
          <p:cNvSpPr/>
          <p:nvPr/>
        </p:nvSpPr>
        <p:spPr>
          <a:xfrm>
            <a:off x="0" y="2225773"/>
            <a:ext cx="9149634" cy="2437969"/>
          </a:xfrm>
          <a:prstGeom prst="rect">
            <a:avLst/>
          </a:prstGeom>
          <a:solidFill>
            <a:schemeClr val="tx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dirty="0"/>
          </a:p>
        </p:txBody>
      </p:sp>
      <p:sp>
        <p:nvSpPr>
          <p:cNvPr id="15" name="Title 3">
            <a:extLst>
              <a:ext uri="{FF2B5EF4-FFF2-40B4-BE49-F238E27FC236}">
                <a16:creationId xmlns:a16="http://schemas.microsoft.com/office/drawing/2014/main" id="{5377F177-8342-4052-A4BA-436C4C56E48D}"/>
              </a:ext>
            </a:extLst>
          </p:cNvPr>
          <p:cNvSpPr txBox="1">
            <a:spLocks/>
          </p:cNvSpPr>
          <p:nvPr/>
        </p:nvSpPr>
        <p:spPr>
          <a:xfrm>
            <a:off x="-30937" y="1946753"/>
            <a:ext cx="9061294" cy="2419089"/>
          </a:xfrm>
          <a:prstGeom prst="rect">
            <a:avLst/>
          </a:prstGeom>
        </p:spPr>
        <p:txBody>
          <a:bodyPr vert="horz" lIns="91440" tIns="45720" rIns="91440" bIns="45720" rtlCol="0" anchor="ctr">
            <a:normAutofit/>
          </a:bodyPr>
          <a:lstStyle>
            <a:lvl1pPr algn="r" defTabSz="914400" rtl="0" eaLnBrk="1" latinLnBrk="0" hangingPunct="1">
              <a:lnSpc>
                <a:spcPct val="80000"/>
              </a:lnSpc>
              <a:spcBef>
                <a:spcPct val="0"/>
              </a:spcBef>
              <a:buNone/>
              <a:defRPr sz="4400" kern="1200" cap="all" spc="200" baseline="0">
                <a:solidFill>
                  <a:schemeClr val="tx1">
                    <a:lumMod val="95000"/>
                    <a:lumOff val="5000"/>
                  </a:schemeClr>
                </a:solidFill>
                <a:latin typeface="+mj-lt"/>
                <a:ea typeface="+mj-ea"/>
                <a:cs typeface="+mj-cs"/>
              </a:defRPr>
            </a:lvl1pPr>
          </a:lstStyle>
          <a:p>
            <a:pPr lvl="0" algn="ctr">
              <a:lnSpc>
                <a:spcPct val="100000"/>
              </a:lnSpc>
              <a:spcBef>
                <a:spcPts val="0"/>
              </a:spcBef>
              <a:defRPr/>
            </a:pPr>
            <a:br>
              <a:rPr kumimoji="0" lang="en-IE" sz="4000" b="1" i="0" u="none" strike="noStrike" kern="1200" cap="all" spc="200" normalizeH="0" baseline="0" noProof="0" dirty="0">
                <a:ln>
                  <a:noFill/>
                </a:ln>
                <a:solidFill>
                  <a:sysClr val="window" lastClr="FFFFFF"/>
                </a:solidFill>
                <a:uLnTx/>
                <a:uFillTx/>
                <a:latin typeface="+mn-lt"/>
                <a:ea typeface="Calibri" panose="020F0502020204030204" pitchFamily="34" charset="0"/>
                <a:cs typeface="+mj-cs"/>
              </a:rPr>
            </a:br>
            <a:r>
              <a:rPr lang="en-GB" sz="4000" b="1" dirty="0">
                <a:solidFill>
                  <a:sysClr val="window" lastClr="FFFFFF"/>
                </a:solidFill>
                <a:effectLst>
                  <a:outerShdw blurRad="38100" dist="38100" dir="2700000" algn="tl">
                    <a:srgbClr val="000000">
                      <a:alpha val="43137"/>
                    </a:srgbClr>
                  </a:outerShdw>
                </a:effectLst>
                <a:latin typeface="+mn-lt"/>
                <a:ea typeface="Calibri" panose="020F0502020204030204" pitchFamily="34" charset="0"/>
              </a:rPr>
              <a:t>COLLECTIVE LEADERSHIP AND </a:t>
            </a:r>
          </a:p>
          <a:p>
            <a:pPr lvl="0" algn="ctr">
              <a:lnSpc>
                <a:spcPct val="100000"/>
              </a:lnSpc>
              <a:spcBef>
                <a:spcPts val="0"/>
              </a:spcBef>
              <a:defRPr/>
            </a:pPr>
            <a:r>
              <a:rPr lang="en-GB" sz="4000" b="1" dirty="0">
                <a:solidFill>
                  <a:sysClr val="window" lastClr="FFFFFF"/>
                </a:solidFill>
                <a:effectLst>
                  <a:outerShdw blurRad="38100" dist="38100" dir="2700000" algn="tl">
                    <a:srgbClr val="000000">
                      <a:alpha val="43137"/>
                    </a:srgbClr>
                  </a:outerShdw>
                </a:effectLst>
                <a:latin typeface="+mn-lt"/>
                <a:ea typeface="Calibri" panose="020F0502020204030204" pitchFamily="34" charset="0"/>
              </a:rPr>
              <a:t>SAFETY CULTURES</a:t>
            </a:r>
            <a:endParaRPr lang="en-IE" sz="4000" b="1" dirty="0">
              <a:solidFill>
                <a:sysClr val="window" lastClr="FFFFFF"/>
              </a:solidFill>
              <a:effectLst>
                <a:outerShdw blurRad="38100" dist="38100" dir="2700000" algn="tl">
                  <a:srgbClr val="000000">
                    <a:alpha val="43137"/>
                  </a:srgbClr>
                </a:outerShdw>
              </a:effectLst>
              <a:latin typeface="+mn-lt"/>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67834" y="6121884"/>
            <a:ext cx="4408332" cy="736116"/>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8600" y="533400"/>
            <a:ext cx="3851462" cy="1149690"/>
          </a:xfrm>
          <a:prstGeom prst="rect">
            <a:avLst/>
          </a:prstGeom>
        </p:spPr>
      </p:pic>
      <p:sp>
        <p:nvSpPr>
          <p:cNvPr id="8" name="Rectangle 7">
            <a:extLst>
              <a:ext uri="{FF2B5EF4-FFF2-40B4-BE49-F238E27FC236}">
                <a16:creationId xmlns:a16="http://schemas.microsoft.com/office/drawing/2014/main" id="{BF0AAECA-93AD-4DAA-A7CE-A4DDFAFEBB1C}"/>
              </a:ext>
            </a:extLst>
          </p:cNvPr>
          <p:cNvSpPr/>
          <p:nvPr/>
        </p:nvSpPr>
        <p:spPr>
          <a:xfrm>
            <a:off x="0" y="4649683"/>
            <a:ext cx="9144000" cy="638965"/>
          </a:xfrm>
          <a:prstGeom prst="rect">
            <a:avLst/>
          </a:prstGeom>
          <a:solidFill>
            <a:srgbClr val="EE4F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p>
        </p:txBody>
      </p:sp>
      <p:sp>
        <p:nvSpPr>
          <p:cNvPr id="9" name="Rectangle 8">
            <a:extLst>
              <a:ext uri="{FF2B5EF4-FFF2-40B4-BE49-F238E27FC236}">
                <a16:creationId xmlns:a16="http://schemas.microsoft.com/office/drawing/2014/main" id="{7B5F85E3-6B7D-4B05-8B60-70FDD91E059C}"/>
              </a:ext>
            </a:extLst>
          </p:cNvPr>
          <p:cNvSpPr/>
          <p:nvPr/>
        </p:nvSpPr>
        <p:spPr>
          <a:xfrm>
            <a:off x="1962283" y="4822063"/>
            <a:ext cx="5074853" cy="307777"/>
          </a:xfrm>
          <a:prstGeom prst="rect">
            <a:avLst/>
          </a:prstGeom>
        </p:spPr>
        <p:txBody>
          <a:bodyPr wrap="square">
            <a:spAutoFit/>
          </a:bodyPr>
          <a:lstStyle/>
          <a:p>
            <a:pPr algn="ctr"/>
            <a:r>
              <a:rPr lang="en-GB" sz="1400" b="1" dirty="0">
                <a:solidFill>
                  <a:srgbClr val="FFFFFF"/>
                </a:solidFill>
                <a:latin typeface="Verdana" panose="020B0604030504040204" pitchFamily="34" charset="0"/>
                <a:ea typeface="MS Mincho" panose="02020609040205080304" pitchFamily="49" charset="-128"/>
                <a:cs typeface="Times New Roman" panose="02020603050405020304" pitchFamily="18" charset="0"/>
              </a:rPr>
              <a:t>EMOTIONAL SUPPORT IN TEAMS</a:t>
            </a:r>
            <a:endParaRPr lang="en-IE" sz="1400" dirty="0"/>
          </a:p>
        </p:txBody>
      </p:sp>
      <p:pic>
        <p:nvPicPr>
          <p:cNvPr id="10" name="Picture 9">
            <a:extLst>
              <a:ext uri="{FF2B5EF4-FFF2-40B4-BE49-F238E27FC236}">
                <a16:creationId xmlns:a16="http://schemas.microsoft.com/office/drawing/2014/main" id="{6C79D0EF-D45F-4DC3-BA44-F962BB9C80E0}"/>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b="16182"/>
          <a:stretch/>
        </p:blipFill>
        <p:spPr>
          <a:xfrm>
            <a:off x="1883619" y="4648200"/>
            <a:ext cx="752354" cy="630609"/>
          </a:xfrm>
          <a:prstGeom prst="rect">
            <a:avLst/>
          </a:prstGeom>
          <a:solidFill>
            <a:srgbClr val="EE4F00"/>
          </a:solidFill>
        </p:spPr>
      </p:pic>
    </p:spTree>
    <p:extLst>
      <p:ext uri="{BB962C8B-B14F-4D97-AF65-F5344CB8AC3E}">
        <p14:creationId xmlns:p14="http://schemas.microsoft.com/office/powerpoint/2010/main" val="1283012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DD2F3-9515-4BF0-9B6C-D05140966E32}"/>
              </a:ext>
            </a:extLst>
          </p:cNvPr>
          <p:cNvSpPr>
            <a:spLocks noGrp="1"/>
          </p:cNvSpPr>
          <p:nvPr>
            <p:ph type="title"/>
          </p:nvPr>
        </p:nvSpPr>
        <p:spPr>
          <a:xfrm>
            <a:off x="204049" y="688960"/>
            <a:ext cx="7886700" cy="1325563"/>
          </a:xfrm>
        </p:spPr>
        <p:txBody>
          <a:bodyPr/>
          <a:lstStyle/>
          <a:p>
            <a:r>
              <a:rPr lang="en-GB" dirty="0"/>
              <a:t>Group exercise (20 min.) </a:t>
            </a:r>
          </a:p>
        </p:txBody>
      </p:sp>
      <p:sp>
        <p:nvSpPr>
          <p:cNvPr id="3" name="Content Placeholder 2">
            <a:extLst>
              <a:ext uri="{FF2B5EF4-FFF2-40B4-BE49-F238E27FC236}">
                <a16:creationId xmlns:a16="http://schemas.microsoft.com/office/drawing/2014/main" id="{937BF30B-4BBD-4DEC-AA12-4E7E52514A93}"/>
              </a:ext>
            </a:extLst>
          </p:cNvPr>
          <p:cNvSpPr>
            <a:spLocks noGrp="1"/>
          </p:cNvSpPr>
          <p:nvPr>
            <p:ph idx="1"/>
          </p:nvPr>
        </p:nvSpPr>
        <p:spPr>
          <a:xfrm>
            <a:off x="219958" y="1858962"/>
            <a:ext cx="7933442" cy="4191000"/>
          </a:xfrm>
        </p:spPr>
        <p:txBody>
          <a:bodyPr>
            <a:noAutofit/>
          </a:bodyPr>
          <a:lstStyle/>
          <a:p>
            <a:pPr marL="0" lvl="0" indent="0">
              <a:buNone/>
            </a:pPr>
            <a:endParaRPr lang="en-GB" sz="1400" dirty="0"/>
          </a:p>
          <a:p>
            <a:pPr marL="0" lvl="0" indent="0">
              <a:buNone/>
            </a:pPr>
            <a:r>
              <a:rPr lang="en-IE" sz="1600" b="1" dirty="0"/>
              <a:t>The second victim</a:t>
            </a:r>
            <a:endParaRPr lang="en-GB" sz="1600" dirty="0"/>
          </a:p>
          <a:p>
            <a:pPr lvl="1"/>
            <a:r>
              <a:rPr lang="en-IE" sz="1200" dirty="0"/>
              <a:t>One person takes the perspective of the affected </a:t>
            </a:r>
            <a:r>
              <a:rPr lang="en-IE" sz="1200" b="1" dirty="0"/>
              <a:t>staff member </a:t>
            </a:r>
            <a:r>
              <a:rPr lang="en-IE" sz="1200" dirty="0"/>
              <a:t>from described in the story card (if there are multiple affected staff members in the story, the individual decides which staff member). </a:t>
            </a:r>
            <a:endParaRPr lang="en-GB" sz="1200" dirty="0"/>
          </a:p>
          <a:p>
            <a:pPr lvl="1"/>
            <a:r>
              <a:rPr lang="en-IE" sz="1200" dirty="0"/>
              <a:t>The “second victim” attempts to put themselves in the shoes of the affected staff member in the story.</a:t>
            </a:r>
            <a:endParaRPr lang="en-GB" sz="1600" dirty="0"/>
          </a:p>
          <a:p>
            <a:pPr marL="0" lvl="0" indent="0">
              <a:buNone/>
            </a:pPr>
            <a:r>
              <a:rPr lang="en-IE" sz="1600" b="1" dirty="0"/>
              <a:t>The colleague</a:t>
            </a:r>
            <a:endParaRPr lang="en-GB" sz="1600" dirty="0"/>
          </a:p>
          <a:p>
            <a:pPr lvl="1"/>
            <a:r>
              <a:rPr lang="en-IE" sz="1200" dirty="0"/>
              <a:t>The second person takes on the role of a colleague of the affected staff member. </a:t>
            </a:r>
            <a:endParaRPr lang="en-GB" sz="1200" dirty="0"/>
          </a:p>
          <a:p>
            <a:pPr lvl="1"/>
            <a:r>
              <a:rPr lang="en-IE" sz="1200" dirty="0"/>
              <a:t>The “colleague” attempts to support them, using the ASSIST-ME model and general empathy</a:t>
            </a:r>
            <a:endParaRPr lang="en-GB" sz="1600" dirty="0"/>
          </a:p>
          <a:p>
            <a:pPr marL="0" lvl="0" indent="0">
              <a:buNone/>
            </a:pPr>
            <a:r>
              <a:rPr lang="en-IE" sz="1600" b="1" dirty="0"/>
              <a:t>The observer</a:t>
            </a:r>
            <a:endParaRPr lang="en-GB" sz="1600" dirty="0"/>
          </a:p>
          <a:p>
            <a:pPr lvl="1"/>
            <a:r>
              <a:rPr lang="en-IE" sz="1200" dirty="0"/>
              <a:t>The third person takes on the role of observer. </a:t>
            </a:r>
            <a:endParaRPr lang="en-GB" sz="1200" dirty="0"/>
          </a:p>
          <a:p>
            <a:pPr lvl="1"/>
            <a:r>
              <a:rPr lang="en-IE" sz="1200" dirty="0"/>
              <a:t>The observer observes without interfering, potentially taking notes, noticing what works and does not work.</a:t>
            </a:r>
            <a:endParaRPr lang="en-GB" sz="1200" dirty="0"/>
          </a:p>
        </p:txBody>
      </p:sp>
      <p:sp>
        <p:nvSpPr>
          <p:cNvPr id="4" name="TextBox 3"/>
          <p:cNvSpPr txBox="1"/>
          <p:nvPr/>
        </p:nvSpPr>
        <p:spPr>
          <a:xfrm>
            <a:off x="229483" y="4648200"/>
            <a:ext cx="8120903" cy="2031325"/>
          </a:xfrm>
          <a:prstGeom prst="rect">
            <a:avLst/>
          </a:prstGeom>
          <a:noFill/>
        </p:spPr>
        <p:txBody>
          <a:bodyPr wrap="square" rtlCol="0">
            <a:spAutoFit/>
          </a:bodyPr>
          <a:lstStyle/>
          <a:p>
            <a:r>
              <a:rPr lang="en-GB" dirty="0"/>
              <a:t>Carry out a supportive conversation between the second victim and the colleague, using the ASSIST ME handout and general empathy. After three minutes of conversation, reflect on the experience together. During the reflection, the observer asks questions to allow for reflection on certain aspects of the experience. </a:t>
            </a:r>
          </a:p>
          <a:p>
            <a:endParaRPr lang="en-GB" dirty="0"/>
          </a:p>
          <a:p>
            <a:r>
              <a:rPr lang="en-GB" dirty="0"/>
              <a:t>Repeat with a new story card and new roles. Reflect on how different situations call for different forms of emotional support. </a:t>
            </a:r>
          </a:p>
        </p:txBody>
      </p:sp>
      <p:sp>
        <p:nvSpPr>
          <p:cNvPr id="5" name="TextBox 4"/>
          <p:cNvSpPr txBox="1"/>
          <p:nvPr/>
        </p:nvSpPr>
        <p:spPr>
          <a:xfrm>
            <a:off x="219958" y="1600200"/>
            <a:ext cx="8543042" cy="646331"/>
          </a:xfrm>
          <a:prstGeom prst="rect">
            <a:avLst/>
          </a:prstGeom>
          <a:noFill/>
        </p:spPr>
        <p:txBody>
          <a:bodyPr wrap="square" rtlCol="0">
            <a:spAutoFit/>
          </a:bodyPr>
          <a:lstStyle/>
          <a:p>
            <a:r>
              <a:rPr lang="en-GB" dirty="0"/>
              <a:t>Form groups of three. Each group should have a story card handout and an ASSIST ME handout. Groups pick and read one story card, and each person takes on a role:</a:t>
            </a:r>
          </a:p>
        </p:txBody>
      </p:sp>
      <p:grpSp>
        <p:nvGrpSpPr>
          <p:cNvPr id="9" name="Group 8">
            <a:extLst>
              <a:ext uri="{FF2B5EF4-FFF2-40B4-BE49-F238E27FC236}">
                <a16:creationId xmlns:a16="http://schemas.microsoft.com/office/drawing/2014/main" id="{B2911404-48CF-4F54-A72C-79A21BF11C91}"/>
              </a:ext>
            </a:extLst>
          </p:cNvPr>
          <p:cNvGrpSpPr/>
          <p:nvPr/>
        </p:nvGrpSpPr>
        <p:grpSpPr>
          <a:xfrm>
            <a:off x="7620000" y="106880"/>
            <a:ext cx="1524000" cy="638965"/>
            <a:chOff x="7620000" y="106880"/>
            <a:chExt cx="1524000" cy="638965"/>
          </a:xfrm>
          <a:solidFill>
            <a:srgbClr val="EE4F00"/>
          </a:solidFill>
        </p:grpSpPr>
        <p:sp>
          <p:nvSpPr>
            <p:cNvPr id="10" name="Rectangle 9">
              <a:extLst>
                <a:ext uri="{FF2B5EF4-FFF2-40B4-BE49-F238E27FC236}">
                  <a16:creationId xmlns:a16="http://schemas.microsoft.com/office/drawing/2014/main" id="{056B465F-CF24-42B6-BE93-45D550F840E8}"/>
                </a:ext>
              </a:extLst>
            </p:cNvPr>
            <p:cNvSpPr/>
            <p:nvPr/>
          </p:nvSpPr>
          <p:spPr>
            <a:xfrm>
              <a:off x="7620000" y="106880"/>
              <a:ext cx="1524000" cy="63896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p>
          </p:txBody>
        </p:sp>
        <p:pic>
          <p:nvPicPr>
            <p:cNvPr id="11" name="Picture 10">
              <a:extLst>
                <a:ext uri="{FF2B5EF4-FFF2-40B4-BE49-F238E27FC236}">
                  <a16:creationId xmlns:a16="http://schemas.microsoft.com/office/drawing/2014/main" id="{8AECA6E9-DCFF-41ED-A840-1D3DF570D42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6182"/>
            <a:stretch/>
          </p:blipFill>
          <p:spPr>
            <a:xfrm>
              <a:off x="8090749" y="106880"/>
              <a:ext cx="752354" cy="630609"/>
            </a:xfrm>
            <a:prstGeom prst="rect">
              <a:avLst/>
            </a:prstGeom>
            <a:solidFill>
              <a:srgbClr val="EE4F00"/>
            </a:solidFill>
          </p:spPr>
        </p:pic>
      </p:grpSp>
    </p:spTree>
    <p:extLst>
      <p:ext uri="{BB962C8B-B14F-4D97-AF65-F5344CB8AC3E}">
        <p14:creationId xmlns:p14="http://schemas.microsoft.com/office/powerpoint/2010/main" val="821523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72640"/>
            <a:ext cx="9144000" cy="2712720"/>
          </a:xfrm>
          <a:prstGeom prst="rect">
            <a:avLst/>
          </a:prstGeom>
        </p:spPr>
      </p:pic>
      <p:sp>
        <p:nvSpPr>
          <p:cNvPr id="3" name="Rectangle 2"/>
          <p:cNvSpPr/>
          <p:nvPr/>
        </p:nvSpPr>
        <p:spPr>
          <a:xfrm>
            <a:off x="0" y="2072640"/>
            <a:ext cx="9144000" cy="2712720"/>
          </a:xfrm>
          <a:prstGeom prst="rect">
            <a:avLst/>
          </a:prstGeom>
          <a:solidFill>
            <a:schemeClr val="tx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sz="4000" dirty="0"/>
              <a:t>Thank you</a:t>
            </a:r>
          </a:p>
        </p:txBody>
      </p:sp>
      <p:grpSp>
        <p:nvGrpSpPr>
          <p:cNvPr id="7" name="Group 6">
            <a:extLst>
              <a:ext uri="{FF2B5EF4-FFF2-40B4-BE49-F238E27FC236}">
                <a16:creationId xmlns:a16="http://schemas.microsoft.com/office/drawing/2014/main" id="{6DFC7033-CA59-4C91-AB85-2D3765AD5D70}"/>
              </a:ext>
            </a:extLst>
          </p:cNvPr>
          <p:cNvGrpSpPr/>
          <p:nvPr/>
        </p:nvGrpSpPr>
        <p:grpSpPr>
          <a:xfrm>
            <a:off x="7620000" y="106880"/>
            <a:ext cx="1524000" cy="638965"/>
            <a:chOff x="7620000" y="106880"/>
            <a:chExt cx="1524000" cy="638965"/>
          </a:xfrm>
          <a:solidFill>
            <a:srgbClr val="EE4F00"/>
          </a:solidFill>
        </p:grpSpPr>
        <p:sp>
          <p:nvSpPr>
            <p:cNvPr id="8" name="Rectangle 7">
              <a:extLst>
                <a:ext uri="{FF2B5EF4-FFF2-40B4-BE49-F238E27FC236}">
                  <a16:creationId xmlns:a16="http://schemas.microsoft.com/office/drawing/2014/main" id="{EEB20D52-DE29-4956-B5A4-FD2EF5E4E5D8}"/>
                </a:ext>
              </a:extLst>
            </p:cNvPr>
            <p:cNvSpPr/>
            <p:nvPr/>
          </p:nvSpPr>
          <p:spPr>
            <a:xfrm>
              <a:off x="7620000" y="106880"/>
              <a:ext cx="1524000" cy="63896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p>
          </p:txBody>
        </p:sp>
        <p:pic>
          <p:nvPicPr>
            <p:cNvPr id="9" name="Picture 8">
              <a:extLst>
                <a:ext uri="{FF2B5EF4-FFF2-40B4-BE49-F238E27FC236}">
                  <a16:creationId xmlns:a16="http://schemas.microsoft.com/office/drawing/2014/main" id="{E4F96D64-5DF9-41DD-B23D-6405B767CAE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6182"/>
            <a:stretch/>
          </p:blipFill>
          <p:spPr>
            <a:xfrm>
              <a:off x="8090749" y="106880"/>
              <a:ext cx="752354" cy="630609"/>
            </a:xfrm>
            <a:prstGeom prst="rect">
              <a:avLst/>
            </a:prstGeom>
            <a:solidFill>
              <a:srgbClr val="EE4F00"/>
            </a:solidFill>
          </p:spPr>
        </p:pic>
      </p:grpSp>
    </p:spTree>
    <p:extLst>
      <p:ext uri="{BB962C8B-B14F-4D97-AF65-F5344CB8AC3E}">
        <p14:creationId xmlns:p14="http://schemas.microsoft.com/office/powerpoint/2010/main" val="3325035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DD2F3-9515-4BF0-9B6C-D05140966E32}"/>
              </a:ext>
            </a:extLst>
          </p:cNvPr>
          <p:cNvSpPr>
            <a:spLocks noGrp="1"/>
          </p:cNvSpPr>
          <p:nvPr>
            <p:ph type="title"/>
          </p:nvPr>
        </p:nvSpPr>
        <p:spPr>
          <a:xfrm>
            <a:off x="628650" y="824447"/>
            <a:ext cx="7886700" cy="1325563"/>
          </a:xfrm>
        </p:spPr>
        <p:txBody>
          <a:bodyPr/>
          <a:lstStyle/>
          <a:p>
            <a:r>
              <a:rPr lang="en-GB" dirty="0"/>
              <a:t>Patient Safety Story </a:t>
            </a:r>
            <a:br>
              <a:rPr lang="en-GB" dirty="0"/>
            </a:br>
            <a:r>
              <a:rPr lang="en-GB" sz="2000" dirty="0"/>
              <a:t>The impact of an incidence on a staff member</a:t>
            </a:r>
            <a:endParaRPr lang="en-GB" dirty="0"/>
          </a:p>
        </p:txBody>
      </p:sp>
      <p:pic>
        <p:nvPicPr>
          <p:cNvPr id="5" name="wEjviXebHbQ"/>
          <p:cNvPicPr>
            <a:picLocks noGrp="1" noRot="1" noChangeAspect="1"/>
          </p:cNvPicPr>
          <p:nvPr>
            <p:ph idx="1"/>
            <a:videoFile r:link="rId1"/>
          </p:nvPr>
        </p:nvPicPr>
        <p:blipFill>
          <a:blip r:embed="rId3"/>
          <a:stretch>
            <a:fillRect/>
          </a:stretch>
        </p:blipFill>
        <p:spPr>
          <a:xfrm>
            <a:off x="615203" y="1905000"/>
            <a:ext cx="7377681" cy="4149946"/>
          </a:xfrm>
          <a:prstGeom prst="rect">
            <a:avLst/>
          </a:prstGeom>
        </p:spPr>
      </p:pic>
      <p:sp>
        <p:nvSpPr>
          <p:cNvPr id="6" name="TextBox 5"/>
          <p:cNvSpPr txBox="1"/>
          <p:nvPr/>
        </p:nvSpPr>
        <p:spPr>
          <a:xfrm>
            <a:off x="533400" y="6054946"/>
            <a:ext cx="8387168" cy="338554"/>
          </a:xfrm>
          <a:prstGeom prst="rect">
            <a:avLst/>
          </a:prstGeom>
          <a:noFill/>
        </p:spPr>
        <p:txBody>
          <a:bodyPr wrap="none" rtlCol="0">
            <a:spAutoFit/>
          </a:bodyPr>
          <a:lstStyle/>
          <a:p>
            <a:r>
              <a:rPr lang="en-GB" sz="1600" dirty="0"/>
              <a:t>Source: HSE </a:t>
            </a:r>
            <a:r>
              <a:rPr lang="en-GB" sz="1600" dirty="0">
                <a:hlinkClick r:id="rId4"/>
              </a:rPr>
              <a:t>https://www.hse.ie/eng/about/qavd/incident-management/patient-safety-voices.html</a:t>
            </a:r>
            <a:endParaRPr lang="en-GB" sz="1600" dirty="0"/>
          </a:p>
        </p:txBody>
      </p:sp>
      <p:grpSp>
        <p:nvGrpSpPr>
          <p:cNvPr id="12" name="Group 11"/>
          <p:cNvGrpSpPr/>
          <p:nvPr/>
        </p:nvGrpSpPr>
        <p:grpSpPr>
          <a:xfrm>
            <a:off x="7620000" y="106880"/>
            <a:ext cx="1524000" cy="638965"/>
            <a:chOff x="7620000" y="106880"/>
            <a:chExt cx="1524000" cy="638965"/>
          </a:xfrm>
          <a:solidFill>
            <a:srgbClr val="EE4F00"/>
          </a:solidFill>
        </p:grpSpPr>
        <p:sp>
          <p:nvSpPr>
            <p:cNvPr id="7" name="Rectangle 6">
              <a:extLst>
                <a:ext uri="{FF2B5EF4-FFF2-40B4-BE49-F238E27FC236}">
                  <a16:creationId xmlns:a16="http://schemas.microsoft.com/office/drawing/2014/main" id="{BF0AAECA-93AD-4DAA-A7CE-A4DDFAFEBB1C}"/>
                </a:ext>
              </a:extLst>
            </p:cNvPr>
            <p:cNvSpPr/>
            <p:nvPr/>
          </p:nvSpPr>
          <p:spPr>
            <a:xfrm>
              <a:off x="7620000" y="106880"/>
              <a:ext cx="1524000" cy="63896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p>
          </p:txBody>
        </p:sp>
        <p:pic>
          <p:nvPicPr>
            <p:cNvPr id="9" name="Picture 8">
              <a:extLst>
                <a:ext uri="{FF2B5EF4-FFF2-40B4-BE49-F238E27FC236}">
                  <a16:creationId xmlns:a16="http://schemas.microsoft.com/office/drawing/2014/main" id="{6C79D0EF-D45F-4DC3-BA44-F962BB9C80E0}"/>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16182"/>
            <a:stretch/>
          </p:blipFill>
          <p:spPr>
            <a:xfrm>
              <a:off x="8090749" y="106880"/>
              <a:ext cx="752354" cy="630609"/>
            </a:xfrm>
            <a:prstGeom prst="rect">
              <a:avLst/>
            </a:prstGeom>
            <a:solidFill>
              <a:srgbClr val="EE4F00"/>
            </a:solidFill>
          </p:spPr>
        </p:pic>
      </p:grpSp>
    </p:spTree>
    <p:extLst>
      <p:ext uri="{BB962C8B-B14F-4D97-AF65-F5344CB8AC3E}">
        <p14:creationId xmlns:p14="http://schemas.microsoft.com/office/powerpoint/2010/main" val="2484982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DD2F3-9515-4BF0-9B6C-D05140966E32}"/>
              </a:ext>
            </a:extLst>
          </p:cNvPr>
          <p:cNvSpPr>
            <a:spLocks noGrp="1"/>
          </p:cNvSpPr>
          <p:nvPr>
            <p:ph type="title"/>
          </p:nvPr>
        </p:nvSpPr>
        <p:spPr>
          <a:xfrm>
            <a:off x="454520" y="914400"/>
            <a:ext cx="7886700" cy="1325563"/>
          </a:xfrm>
        </p:spPr>
        <p:txBody>
          <a:bodyPr/>
          <a:lstStyle/>
          <a:p>
            <a:r>
              <a:rPr lang="en-GB" dirty="0"/>
              <a:t>Intro</a:t>
            </a:r>
          </a:p>
        </p:txBody>
      </p:sp>
      <p:sp>
        <p:nvSpPr>
          <p:cNvPr id="3" name="Content Placeholder 2">
            <a:extLst>
              <a:ext uri="{FF2B5EF4-FFF2-40B4-BE49-F238E27FC236}">
                <a16:creationId xmlns:a16="http://schemas.microsoft.com/office/drawing/2014/main" id="{937BF30B-4BBD-4DEC-AA12-4E7E52514A93}"/>
              </a:ext>
            </a:extLst>
          </p:cNvPr>
          <p:cNvSpPr>
            <a:spLocks noGrp="1"/>
          </p:cNvSpPr>
          <p:nvPr>
            <p:ph idx="1"/>
          </p:nvPr>
        </p:nvSpPr>
        <p:spPr>
          <a:xfrm>
            <a:off x="461865" y="1910897"/>
            <a:ext cx="8343900" cy="4876800"/>
          </a:xfrm>
        </p:spPr>
        <p:txBody>
          <a:bodyPr>
            <a:normAutofit/>
          </a:bodyPr>
          <a:lstStyle/>
          <a:p>
            <a:r>
              <a:rPr lang="en-GB" dirty="0"/>
              <a:t>2</a:t>
            </a:r>
            <a:r>
              <a:rPr lang="en-GB" baseline="30000" dirty="0"/>
              <a:t>nd</a:t>
            </a:r>
            <a:r>
              <a:rPr lang="en-GB" dirty="0"/>
              <a:t> victims are defined as </a:t>
            </a:r>
            <a:r>
              <a:rPr lang="en-GB" i="1" dirty="0"/>
              <a:t>“health care providers who are involved in an unanticipated adverse patient event, in a medical error and/or a patient related injury and become victimized in the sense that the provider is traumatized by the event.”</a:t>
            </a:r>
            <a:r>
              <a:rPr lang="en-GB" baseline="30000" dirty="0"/>
              <a:t>1</a:t>
            </a:r>
            <a:r>
              <a:rPr lang="en-GB" i="1" dirty="0"/>
              <a:t> </a:t>
            </a:r>
            <a:br>
              <a:rPr lang="en-GB" i="1" dirty="0"/>
            </a:br>
            <a:endParaRPr lang="en-GB" i="1" dirty="0"/>
          </a:p>
          <a:p>
            <a:r>
              <a:rPr lang="en-GB" dirty="0"/>
              <a:t>Survey data has indicated that in one year, 14%–30% of health care providers in the US were involved in a patient safety event and suffered personal, emotional, and professional problems as a result</a:t>
            </a:r>
            <a:r>
              <a:rPr lang="en-GB" baseline="30000" dirty="0"/>
              <a:t>1</a:t>
            </a:r>
            <a:r>
              <a:rPr lang="en-GB" dirty="0"/>
              <a:t> </a:t>
            </a:r>
            <a:br>
              <a:rPr lang="en-GB" dirty="0"/>
            </a:br>
            <a:endParaRPr lang="en-GB" dirty="0"/>
          </a:p>
          <a:p>
            <a:r>
              <a:rPr lang="en-GB" dirty="0"/>
              <a:t>Support or encouragement from colleagues and managers can help health care providers cope emotionally and professionally after an adverse event</a:t>
            </a:r>
            <a:r>
              <a:rPr lang="en-GB" baseline="30000" dirty="0"/>
              <a:t>2</a:t>
            </a:r>
          </a:p>
        </p:txBody>
      </p:sp>
      <p:sp>
        <p:nvSpPr>
          <p:cNvPr id="4" name="TextBox 3"/>
          <p:cNvSpPr txBox="1"/>
          <p:nvPr/>
        </p:nvSpPr>
        <p:spPr>
          <a:xfrm>
            <a:off x="285750" y="5988450"/>
            <a:ext cx="8686800" cy="861774"/>
          </a:xfrm>
          <a:prstGeom prst="rect">
            <a:avLst/>
          </a:prstGeom>
          <a:noFill/>
        </p:spPr>
        <p:txBody>
          <a:bodyPr wrap="square" rtlCol="0">
            <a:spAutoFit/>
          </a:bodyPr>
          <a:lstStyle/>
          <a:p>
            <a:r>
              <a:rPr lang="en-GB" sz="1200" baseline="30000" dirty="0"/>
              <a:t>1</a:t>
            </a:r>
            <a:r>
              <a:rPr lang="en-GB" sz="1200" dirty="0"/>
              <a:t>Scott, et al, 2009: The natural history of recovery for the healthcare provider "second victim" after adverse patient events.</a:t>
            </a:r>
          </a:p>
          <a:p>
            <a:r>
              <a:rPr lang="en-GB" sz="1200" baseline="30000" dirty="0"/>
              <a:t>2</a:t>
            </a:r>
            <a:r>
              <a:rPr lang="en-GB" sz="1200" dirty="0"/>
              <a:t>Sirriyeh, et al. 2010: Coping with medical error: a systematic review of papers to assess the effects of involvement in medical errors on healthcare professionals' psychological well-being.</a:t>
            </a:r>
          </a:p>
          <a:p>
            <a:r>
              <a:rPr lang="en-GB" sz="1200" dirty="0"/>
              <a:t>  </a:t>
            </a:r>
          </a:p>
        </p:txBody>
      </p:sp>
      <p:grpSp>
        <p:nvGrpSpPr>
          <p:cNvPr id="8" name="Group 7">
            <a:extLst>
              <a:ext uri="{FF2B5EF4-FFF2-40B4-BE49-F238E27FC236}">
                <a16:creationId xmlns:a16="http://schemas.microsoft.com/office/drawing/2014/main" id="{B7DEC02B-0B22-4785-873C-CF0A2EDCA64E}"/>
              </a:ext>
            </a:extLst>
          </p:cNvPr>
          <p:cNvGrpSpPr/>
          <p:nvPr/>
        </p:nvGrpSpPr>
        <p:grpSpPr>
          <a:xfrm>
            <a:off x="7620000" y="106880"/>
            <a:ext cx="1524000" cy="638965"/>
            <a:chOff x="7620000" y="106880"/>
            <a:chExt cx="1524000" cy="638965"/>
          </a:xfrm>
          <a:solidFill>
            <a:srgbClr val="EE4F00"/>
          </a:solidFill>
        </p:grpSpPr>
        <p:sp>
          <p:nvSpPr>
            <p:cNvPr id="9" name="Rectangle 8">
              <a:extLst>
                <a:ext uri="{FF2B5EF4-FFF2-40B4-BE49-F238E27FC236}">
                  <a16:creationId xmlns:a16="http://schemas.microsoft.com/office/drawing/2014/main" id="{CE32AA3F-3286-48C5-BEDD-67E13B9AC322}"/>
                </a:ext>
              </a:extLst>
            </p:cNvPr>
            <p:cNvSpPr/>
            <p:nvPr/>
          </p:nvSpPr>
          <p:spPr>
            <a:xfrm>
              <a:off x="7620000" y="106880"/>
              <a:ext cx="1524000" cy="63896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p>
          </p:txBody>
        </p:sp>
        <p:pic>
          <p:nvPicPr>
            <p:cNvPr id="13" name="Picture 12">
              <a:extLst>
                <a:ext uri="{FF2B5EF4-FFF2-40B4-BE49-F238E27FC236}">
                  <a16:creationId xmlns:a16="http://schemas.microsoft.com/office/drawing/2014/main" id="{CBA3E022-2D83-42FD-BFE9-12F5496454B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6182"/>
            <a:stretch/>
          </p:blipFill>
          <p:spPr>
            <a:xfrm>
              <a:off x="8090749" y="106880"/>
              <a:ext cx="752354" cy="630609"/>
            </a:xfrm>
            <a:prstGeom prst="rect">
              <a:avLst/>
            </a:prstGeom>
            <a:solidFill>
              <a:srgbClr val="EE4F00"/>
            </a:solidFill>
          </p:spPr>
        </p:pic>
      </p:grpSp>
    </p:spTree>
    <p:extLst>
      <p:ext uri="{BB962C8B-B14F-4D97-AF65-F5344CB8AC3E}">
        <p14:creationId xmlns:p14="http://schemas.microsoft.com/office/powerpoint/2010/main" val="4109028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DD2F3-9515-4BF0-9B6C-D05140966E32}"/>
              </a:ext>
            </a:extLst>
          </p:cNvPr>
          <p:cNvSpPr>
            <a:spLocks noGrp="1"/>
          </p:cNvSpPr>
          <p:nvPr>
            <p:ph type="title"/>
          </p:nvPr>
        </p:nvSpPr>
        <p:spPr>
          <a:xfrm>
            <a:off x="628650" y="1157662"/>
            <a:ext cx="7886700" cy="1325563"/>
          </a:xfrm>
        </p:spPr>
        <p:txBody>
          <a:bodyPr/>
          <a:lstStyle/>
          <a:p>
            <a:r>
              <a:rPr lang="en-GB" dirty="0"/>
              <a:t>Symptoms</a:t>
            </a:r>
            <a:br>
              <a:rPr lang="en-GB" dirty="0"/>
            </a:br>
            <a:endParaRPr lang="en-GB" dirty="0"/>
          </a:p>
        </p:txBody>
      </p:sp>
      <p:sp>
        <p:nvSpPr>
          <p:cNvPr id="3" name="Content Placeholder 2">
            <a:extLst>
              <a:ext uri="{FF2B5EF4-FFF2-40B4-BE49-F238E27FC236}">
                <a16:creationId xmlns:a16="http://schemas.microsoft.com/office/drawing/2014/main" id="{937BF30B-4BBD-4DEC-AA12-4E7E52514A93}"/>
              </a:ext>
            </a:extLst>
          </p:cNvPr>
          <p:cNvSpPr>
            <a:spLocks noGrp="1"/>
          </p:cNvSpPr>
          <p:nvPr>
            <p:ph idx="1"/>
          </p:nvPr>
        </p:nvSpPr>
        <p:spPr>
          <a:xfrm>
            <a:off x="647700" y="2743200"/>
            <a:ext cx="7886700" cy="4351338"/>
          </a:xfrm>
        </p:spPr>
        <p:txBody>
          <a:bodyPr/>
          <a:lstStyle/>
          <a:p>
            <a:r>
              <a:rPr lang="en-GB" dirty="0"/>
              <a:t>Feelings of incompetence and isolation </a:t>
            </a:r>
          </a:p>
          <a:p>
            <a:r>
              <a:rPr lang="en-GB" dirty="0"/>
              <a:t>Denial of responsibility – discounting of the importance of the event</a:t>
            </a:r>
          </a:p>
          <a:p>
            <a:r>
              <a:rPr lang="en-GB" dirty="0"/>
              <a:t>Emotional distancing </a:t>
            </a:r>
          </a:p>
          <a:p>
            <a:r>
              <a:rPr lang="en-GB" dirty="0"/>
              <a:t>Overwhelming guilt </a:t>
            </a:r>
          </a:p>
          <a:p>
            <a:r>
              <a:rPr lang="en-GB" dirty="0"/>
              <a:t>Symptoms of Post Traumatic Stress Disorder (PTSD).</a:t>
            </a:r>
          </a:p>
        </p:txBody>
      </p:sp>
      <p:sp>
        <p:nvSpPr>
          <p:cNvPr id="4" name="TextBox 3"/>
          <p:cNvSpPr txBox="1"/>
          <p:nvPr/>
        </p:nvSpPr>
        <p:spPr>
          <a:xfrm>
            <a:off x="628650" y="1828800"/>
            <a:ext cx="7924800" cy="738664"/>
          </a:xfrm>
          <a:prstGeom prst="rect">
            <a:avLst/>
          </a:prstGeom>
          <a:noFill/>
        </p:spPr>
        <p:txBody>
          <a:bodyPr wrap="square" rtlCol="0">
            <a:spAutoFit/>
          </a:bodyPr>
          <a:lstStyle/>
          <a:p>
            <a:r>
              <a:rPr lang="en-GB" sz="2100" dirty="0"/>
              <a:t>Healthcare professionals might show a range of emotional responses to an adverse event/critical incident. These include:</a:t>
            </a:r>
          </a:p>
        </p:txBody>
      </p:sp>
      <p:sp>
        <p:nvSpPr>
          <p:cNvPr id="5" name="TextBox 4"/>
          <p:cNvSpPr txBox="1"/>
          <p:nvPr/>
        </p:nvSpPr>
        <p:spPr>
          <a:xfrm>
            <a:off x="579999" y="5003275"/>
            <a:ext cx="7924800" cy="1631216"/>
          </a:xfrm>
          <a:prstGeom prst="rect">
            <a:avLst/>
          </a:prstGeom>
          <a:noFill/>
        </p:spPr>
        <p:txBody>
          <a:bodyPr wrap="square" rtlCol="0">
            <a:spAutoFit/>
          </a:bodyPr>
          <a:lstStyle/>
          <a:p>
            <a:r>
              <a:rPr lang="en-GB" sz="2100" dirty="0"/>
              <a:t>Symptoms are often related to the severity of the incident. However, staff can also suffer from traumatic emotional responses caused by minor incidents and near-misses.  </a:t>
            </a:r>
          </a:p>
          <a:p>
            <a:endParaRPr lang="en-GB" sz="2100" dirty="0"/>
          </a:p>
          <a:p>
            <a:r>
              <a:rPr lang="en-GB" sz="1600" dirty="0"/>
              <a:t>Source: HSE - </a:t>
            </a:r>
            <a:r>
              <a:rPr lang="en-GB" sz="1400" dirty="0"/>
              <a:t>Supporting Staff following an adverse event</a:t>
            </a:r>
          </a:p>
        </p:txBody>
      </p:sp>
      <p:grpSp>
        <p:nvGrpSpPr>
          <p:cNvPr id="9" name="Group 8">
            <a:extLst>
              <a:ext uri="{FF2B5EF4-FFF2-40B4-BE49-F238E27FC236}">
                <a16:creationId xmlns:a16="http://schemas.microsoft.com/office/drawing/2014/main" id="{D1B748E7-DA1B-4042-B969-CBA562B937AB}"/>
              </a:ext>
            </a:extLst>
          </p:cNvPr>
          <p:cNvGrpSpPr/>
          <p:nvPr/>
        </p:nvGrpSpPr>
        <p:grpSpPr>
          <a:xfrm>
            <a:off x="7620000" y="106880"/>
            <a:ext cx="1524000" cy="638965"/>
            <a:chOff x="7620000" y="106880"/>
            <a:chExt cx="1524000" cy="638965"/>
          </a:xfrm>
          <a:solidFill>
            <a:srgbClr val="EE4F00"/>
          </a:solidFill>
        </p:grpSpPr>
        <p:sp>
          <p:nvSpPr>
            <p:cNvPr id="13" name="Rectangle 12">
              <a:extLst>
                <a:ext uri="{FF2B5EF4-FFF2-40B4-BE49-F238E27FC236}">
                  <a16:creationId xmlns:a16="http://schemas.microsoft.com/office/drawing/2014/main" id="{D8221017-D773-440D-B9C8-530A868F92C5}"/>
                </a:ext>
              </a:extLst>
            </p:cNvPr>
            <p:cNvSpPr/>
            <p:nvPr/>
          </p:nvSpPr>
          <p:spPr>
            <a:xfrm>
              <a:off x="7620000" y="106880"/>
              <a:ext cx="1524000" cy="63896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p>
          </p:txBody>
        </p:sp>
        <p:pic>
          <p:nvPicPr>
            <p:cNvPr id="14" name="Picture 13">
              <a:extLst>
                <a:ext uri="{FF2B5EF4-FFF2-40B4-BE49-F238E27FC236}">
                  <a16:creationId xmlns:a16="http://schemas.microsoft.com/office/drawing/2014/main" id="{6FB5C4A2-8C78-4CBB-B7B4-48F317B1B8C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6182"/>
            <a:stretch/>
          </p:blipFill>
          <p:spPr>
            <a:xfrm>
              <a:off x="8090749" y="106880"/>
              <a:ext cx="752354" cy="630609"/>
            </a:xfrm>
            <a:prstGeom prst="rect">
              <a:avLst/>
            </a:prstGeom>
            <a:solidFill>
              <a:srgbClr val="EE4F00"/>
            </a:solidFill>
          </p:spPr>
        </p:pic>
      </p:grpSp>
    </p:spTree>
    <p:extLst>
      <p:ext uri="{BB962C8B-B14F-4D97-AF65-F5344CB8AC3E}">
        <p14:creationId xmlns:p14="http://schemas.microsoft.com/office/powerpoint/2010/main" val="17953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DD2F3-9515-4BF0-9B6C-D05140966E32}"/>
              </a:ext>
            </a:extLst>
          </p:cNvPr>
          <p:cNvSpPr>
            <a:spLocks noGrp="1"/>
          </p:cNvSpPr>
          <p:nvPr>
            <p:ph type="title"/>
          </p:nvPr>
        </p:nvSpPr>
        <p:spPr>
          <a:xfrm>
            <a:off x="296537" y="783419"/>
            <a:ext cx="7886700" cy="1325563"/>
          </a:xfrm>
        </p:spPr>
        <p:txBody>
          <a:bodyPr/>
          <a:lstStyle/>
          <a:p>
            <a:r>
              <a:rPr lang="en-GB" dirty="0"/>
              <a:t>Post Traumatic Stress Disorder (PTSD)</a:t>
            </a:r>
          </a:p>
        </p:txBody>
      </p:sp>
      <p:sp>
        <p:nvSpPr>
          <p:cNvPr id="3" name="Content Placeholder 2">
            <a:extLst>
              <a:ext uri="{FF2B5EF4-FFF2-40B4-BE49-F238E27FC236}">
                <a16:creationId xmlns:a16="http://schemas.microsoft.com/office/drawing/2014/main" id="{937BF30B-4BBD-4DEC-AA12-4E7E52514A93}"/>
              </a:ext>
            </a:extLst>
          </p:cNvPr>
          <p:cNvSpPr>
            <a:spLocks noGrp="1"/>
          </p:cNvSpPr>
          <p:nvPr>
            <p:ph idx="1"/>
          </p:nvPr>
        </p:nvSpPr>
        <p:spPr>
          <a:xfrm>
            <a:off x="304800" y="1752599"/>
            <a:ext cx="7886700" cy="4755355"/>
          </a:xfrm>
        </p:spPr>
        <p:txBody>
          <a:bodyPr>
            <a:normAutofit/>
          </a:bodyPr>
          <a:lstStyle/>
          <a:p>
            <a:r>
              <a:rPr lang="en-GB" dirty="0"/>
              <a:t>It is not uncommon for staff to suffer </a:t>
            </a:r>
            <a:br>
              <a:rPr lang="en-GB" dirty="0"/>
            </a:br>
            <a:r>
              <a:rPr lang="en-GB" dirty="0"/>
              <a:t>from PTSD in response to adverse events</a:t>
            </a:r>
          </a:p>
          <a:p>
            <a:endParaRPr lang="en-GB" sz="1400" dirty="0"/>
          </a:p>
          <a:p>
            <a:r>
              <a:rPr lang="en-GB" dirty="0"/>
              <a:t>Symptoms usually develop within a </a:t>
            </a:r>
            <a:br>
              <a:rPr lang="en-GB" dirty="0"/>
            </a:br>
            <a:r>
              <a:rPr lang="en-GB" dirty="0"/>
              <a:t>month following the traumatic event</a:t>
            </a:r>
          </a:p>
          <a:p>
            <a:pPr lvl="1"/>
            <a:r>
              <a:rPr lang="en-GB" dirty="0"/>
              <a:t>But can be delayed by months or even years.</a:t>
            </a:r>
          </a:p>
          <a:p>
            <a:endParaRPr lang="en-GB" sz="1400" dirty="0"/>
          </a:p>
          <a:p>
            <a:r>
              <a:rPr lang="en-GB" dirty="0"/>
              <a:t>Symptoms include:</a:t>
            </a:r>
          </a:p>
          <a:p>
            <a:pPr lvl="1"/>
            <a:r>
              <a:rPr lang="en-GB" dirty="0"/>
              <a:t>Re-experiencing the event (e.g. flashbacks)</a:t>
            </a:r>
          </a:p>
          <a:p>
            <a:pPr lvl="1"/>
            <a:r>
              <a:rPr lang="en-GB" dirty="0"/>
              <a:t>Avoidance and emotional numbing </a:t>
            </a:r>
          </a:p>
          <a:p>
            <a:pPr lvl="1"/>
            <a:r>
              <a:rPr lang="en-GB" dirty="0"/>
              <a:t>Hyperarousal (irritability, insomnia)</a:t>
            </a:r>
          </a:p>
          <a:p>
            <a:pPr lvl="1"/>
            <a:r>
              <a:rPr lang="en-GB" dirty="0"/>
              <a:t>Other symptoms</a:t>
            </a:r>
          </a:p>
          <a:p>
            <a:pPr lvl="2"/>
            <a:r>
              <a:rPr lang="en-GB" dirty="0"/>
              <a:t>Depression and anxiety</a:t>
            </a:r>
          </a:p>
          <a:p>
            <a:pPr lvl="2"/>
            <a:r>
              <a:rPr lang="en-GB" dirty="0"/>
              <a:t>Alcohol and drug misuse</a:t>
            </a:r>
          </a:p>
          <a:p>
            <a:pPr lvl="2"/>
            <a:r>
              <a:rPr lang="en-GB" dirty="0"/>
              <a:t>Other physical symptoms such as headaches, dizziness, and chest pains</a:t>
            </a:r>
          </a:p>
        </p:txBody>
      </p:sp>
      <p:sp>
        <p:nvSpPr>
          <p:cNvPr id="6" name="TextBox 5"/>
          <p:cNvSpPr txBox="1"/>
          <p:nvPr/>
        </p:nvSpPr>
        <p:spPr>
          <a:xfrm>
            <a:off x="5390271" y="3733800"/>
            <a:ext cx="3601616" cy="1477328"/>
          </a:xfrm>
          <a:prstGeom prst="rect">
            <a:avLst/>
          </a:prstGeom>
          <a:solidFill>
            <a:schemeClr val="accent1">
              <a:lumMod val="50000"/>
            </a:schemeClr>
          </a:solidFill>
        </p:spPr>
        <p:txBody>
          <a:bodyPr wrap="square" rtlCol="0">
            <a:spAutoFit/>
          </a:bodyPr>
          <a:lstStyle/>
          <a:p>
            <a:pPr algn="ctr"/>
            <a:r>
              <a:rPr lang="en-GB" b="1" dirty="0">
                <a:solidFill>
                  <a:schemeClr val="bg1"/>
                </a:solidFill>
              </a:rPr>
              <a:t>If you suspect PTSD in a colleague, remind them of the supports available to them and offer practical help in establishing contact. </a:t>
            </a:r>
          </a:p>
        </p:txBody>
      </p:sp>
      <p:sp>
        <p:nvSpPr>
          <p:cNvPr id="7" name="TextBox 6"/>
          <p:cNvSpPr txBox="1"/>
          <p:nvPr/>
        </p:nvSpPr>
        <p:spPr>
          <a:xfrm>
            <a:off x="5390271" y="1923871"/>
            <a:ext cx="3601616" cy="1200329"/>
          </a:xfrm>
          <a:prstGeom prst="rect">
            <a:avLst/>
          </a:prstGeom>
          <a:solidFill>
            <a:schemeClr val="accent1">
              <a:lumMod val="50000"/>
            </a:schemeClr>
          </a:solidFill>
        </p:spPr>
        <p:txBody>
          <a:bodyPr wrap="square" rtlCol="0">
            <a:spAutoFit/>
          </a:bodyPr>
          <a:lstStyle/>
          <a:p>
            <a:pPr algn="ctr"/>
            <a:r>
              <a:rPr lang="en-GB" b="1" dirty="0">
                <a:solidFill>
                  <a:schemeClr val="bg1"/>
                </a:solidFill>
              </a:rPr>
              <a:t>If symptoms persist more than about 4 weeks, you should contact your GP/Occupational Health Department </a:t>
            </a:r>
          </a:p>
        </p:txBody>
      </p:sp>
      <p:sp>
        <p:nvSpPr>
          <p:cNvPr id="8" name="TextBox 7"/>
          <p:cNvSpPr txBox="1"/>
          <p:nvPr/>
        </p:nvSpPr>
        <p:spPr>
          <a:xfrm>
            <a:off x="457200" y="6507955"/>
            <a:ext cx="2994731" cy="253916"/>
          </a:xfrm>
          <a:prstGeom prst="rect">
            <a:avLst/>
          </a:prstGeom>
          <a:noFill/>
        </p:spPr>
        <p:txBody>
          <a:bodyPr wrap="none" rtlCol="0">
            <a:spAutoFit/>
          </a:bodyPr>
          <a:lstStyle/>
          <a:p>
            <a:r>
              <a:rPr lang="en-GB" sz="1050" dirty="0"/>
              <a:t>Source: NHS - Post-traumatic stress disorder (PTSD)</a:t>
            </a:r>
          </a:p>
        </p:txBody>
      </p:sp>
      <p:grpSp>
        <p:nvGrpSpPr>
          <p:cNvPr id="10" name="Group 9">
            <a:extLst>
              <a:ext uri="{FF2B5EF4-FFF2-40B4-BE49-F238E27FC236}">
                <a16:creationId xmlns:a16="http://schemas.microsoft.com/office/drawing/2014/main" id="{7F152361-46F1-4EB8-A34A-6276FC0F08E2}"/>
              </a:ext>
            </a:extLst>
          </p:cNvPr>
          <p:cNvGrpSpPr/>
          <p:nvPr/>
        </p:nvGrpSpPr>
        <p:grpSpPr>
          <a:xfrm>
            <a:off x="7620000" y="106880"/>
            <a:ext cx="1524000" cy="638965"/>
            <a:chOff x="7620000" y="106880"/>
            <a:chExt cx="1524000" cy="638965"/>
          </a:xfrm>
          <a:solidFill>
            <a:srgbClr val="EE4F00"/>
          </a:solidFill>
        </p:grpSpPr>
        <p:sp>
          <p:nvSpPr>
            <p:cNvPr id="11" name="Rectangle 10">
              <a:extLst>
                <a:ext uri="{FF2B5EF4-FFF2-40B4-BE49-F238E27FC236}">
                  <a16:creationId xmlns:a16="http://schemas.microsoft.com/office/drawing/2014/main" id="{C059AB3D-63D2-4EFF-83EF-BC5E7BFC8760}"/>
                </a:ext>
              </a:extLst>
            </p:cNvPr>
            <p:cNvSpPr/>
            <p:nvPr/>
          </p:nvSpPr>
          <p:spPr>
            <a:xfrm>
              <a:off x="7620000" y="106880"/>
              <a:ext cx="1524000" cy="63896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p>
          </p:txBody>
        </p:sp>
        <p:pic>
          <p:nvPicPr>
            <p:cNvPr id="12" name="Picture 11">
              <a:extLst>
                <a:ext uri="{FF2B5EF4-FFF2-40B4-BE49-F238E27FC236}">
                  <a16:creationId xmlns:a16="http://schemas.microsoft.com/office/drawing/2014/main" id="{890A32C9-C39E-4F9B-ACF7-E4C5F842544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6182"/>
            <a:stretch/>
          </p:blipFill>
          <p:spPr>
            <a:xfrm>
              <a:off x="8090749" y="106880"/>
              <a:ext cx="752354" cy="630609"/>
            </a:xfrm>
            <a:prstGeom prst="rect">
              <a:avLst/>
            </a:prstGeom>
            <a:solidFill>
              <a:srgbClr val="EE4F00"/>
            </a:solidFill>
          </p:spPr>
        </p:pic>
      </p:grpSp>
    </p:spTree>
    <p:extLst>
      <p:ext uri="{BB962C8B-B14F-4D97-AF65-F5344CB8AC3E}">
        <p14:creationId xmlns:p14="http://schemas.microsoft.com/office/powerpoint/2010/main" val="1737688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DD2F3-9515-4BF0-9B6C-D05140966E32}"/>
              </a:ext>
            </a:extLst>
          </p:cNvPr>
          <p:cNvSpPr>
            <a:spLocks noGrp="1"/>
          </p:cNvSpPr>
          <p:nvPr>
            <p:ph type="title"/>
          </p:nvPr>
        </p:nvSpPr>
        <p:spPr/>
        <p:txBody>
          <a:bodyPr/>
          <a:lstStyle/>
          <a:p>
            <a:r>
              <a:rPr lang="en-GB" dirty="0"/>
              <a:t>How affected individuals can help themselves </a:t>
            </a:r>
          </a:p>
        </p:txBody>
      </p:sp>
      <p:sp>
        <p:nvSpPr>
          <p:cNvPr id="3" name="Content Placeholder 2">
            <a:extLst>
              <a:ext uri="{FF2B5EF4-FFF2-40B4-BE49-F238E27FC236}">
                <a16:creationId xmlns:a16="http://schemas.microsoft.com/office/drawing/2014/main" id="{937BF30B-4BBD-4DEC-AA12-4E7E52514A93}"/>
              </a:ext>
            </a:extLst>
          </p:cNvPr>
          <p:cNvSpPr>
            <a:spLocks noGrp="1"/>
          </p:cNvSpPr>
          <p:nvPr>
            <p:ph idx="1"/>
          </p:nvPr>
        </p:nvSpPr>
        <p:spPr>
          <a:xfrm>
            <a:off x="602634" y="1752600"/>
            <a:ext cx="8185897" cy="4419600"/>
          </a:xfrm>
        </p:spPr>
        <p:txBody>
          <a:bodyPr>
            <a:normAutofit fontScale="92500" lnSpcReduction="10000"/>
          </a:bodyPr>
          <a:lstStyle/>
          <a:p>
            <a:r>
              <a:rPr lang="en-GB" dirty="0"/>
              <a:t>Self-help at work:</a:t>
            </a:r>
          </a:p>
          <a:p>
            <a:pPr lvl="1"/>
            <a:r>
              <a:rPr lang="en-GB" dirty="0"/>
              <a:t>Talk to a friend/colleague/line manager about your experience and your feelings</a:t>
            </a:r>
          </a:p>
          <a:p>
            <a:pPr lvl="1"/>
            <a:r>
              <a:rPr lang="en-GB" dirty="0"/>
              <a:t>Participate in staff de-briefing sessions following the event </a:t>
            </a:r>
          </a:p>
          <a:p>
            <a:pPr lvl="1"/>
            <a:r>
              <a:rPr lang="en-GB" dirty="0"/>
              <a:t>Ensure that you are involved in and kept informed in relation to the open disclosure process and review/investigation of the incident</a:t>
            </a:r>
          </a:p>
          <a:p>
            <a:endParaRPr lang="en-GB" sz="1100" dirty="0"/>
          </a:p>
          <a:p>
            <a:r>
              <a:rPr lang="en-GB" dirty="0"/>
              <a:t>Self-help at home: </a:t>
            </a:r>
          </a:p>
          <a:p>
            <a:pPr lvl="1"/>
            <a:r>
              <a:rPr lang="en-GB" dirty="0"/>
              <a:t>Take time to relax and time to exercise</a:t>
            </a:r>
          </a:p>
          <a:p>
            <a:pPr lvl="1"/>
            <a:r>
              <a:rPr lang="en-GB" dirty="0"/>
              <a:t>Get enough sleep</a:t>
            </a:r>
          </a:p>
          <a:p>
            <a:pPr lvl="1"/>
            <a:r>
              <a:rPr lang="en-GB" dirty="0"/>
              <a:t>Maintain a good diet </a:t>
            </a:r>
          </a:p>
          <a:p>
            <a:pPr lvl="1"/>
            <a:r>
              <a:rPr lang="en-GB" dirty="0"/>
              <a:t>Follow a structured schedule</a:t>
            </a:r>
          </a:p>
          <a:p>
            <a:pPr lvl="1"/>
            <a:r>
              <a:rPr lang="en-GB" dirty="0"/>
              <a:t>Spend time with family and friends - don’t isolate yourself</a:t>
            </a:r>
          </a:p>
          <a:p>
            <a:endParaRPr lang="en-GB" sz="1100" dirty="0"/>
          </a:p>
          <a:p>
            <a:r>
              <a:rPr lang="en-GB" dirty="0"/>
              <a:t>Recognise that healthcare is complex and mistakes/errors happen.</a:t>
            </a:r>
          </a:p>
          <a:p>
            <a:r>
              <a:rPr lang="en-GB" dirty="0"/>
              <a:t>Expect the incident to bother you. </a:t>
            </a:r>
            <a:r>
              <a:rPr lang="en-GB" b="1" dirty="0"/>
              <a:t>Remember that your response is a temporary and normal reaction to an abnormal event.</a:t>
            </a:r>
          </a:p>
          <a:p>
            <a:pPr marL="0" indent="0">
              <a:buNone/>
            </a:pPr>
            <a:endParaRPr lang="en-GB" dirty="0"/>
          </a:p>
        </p:txBody>
      </p:sp>
      <p:sp>
        <p:nvSpPr>
          <p:cNvPr id="4" name="TextBox 3"/>
          <p:cNvSpPr txBox="1"/>
          <p:nvPr/>
        </p:nvSpPr>
        <p:spPr>
          <a:xfrm>
            <a:off x="838200" y="6324600"/>
            <a:ext cx="4406399" cy="307777"/>
          </a:xfrm>
          <a:prstGeom prst="rect">
            <a:avLst/>
          </a:prstGeom>
          <a:noFill/>
        </p:spPr>
        <p:txBody>
          <a:bodyPr wrap="none" rtlCol="0">
            <a:spAutoFit/>
          </a:bodyPr>
          <a:lstStyle/>
          <a:p>
            <a:r>
              <a:rPr lang="en-GB" sz="1400" dirty="0"/>
              <a:t>Source: HSE - Supporting Staff Following an Adverse Event</a:t>
            </a:r>
          </a:p>
        </p:txBody>
      </p:sp>
      <p:grpSp>
        <p:nvGrpSpPr>
          <p:cNvPr id="8" name="Group 7">
            <a:extLst>
              <a:ext uri="{FF2B5EF4-FFF2-40B4-BE49-F238E27FC236}">
                <a16:creationId xmlns:a16="http://schemas.microsoft.com/office/drawing/2014/main" id="{50B25F8B-B0A2-4B4A-B96C-98914E50BB15}"/>
              </a:ext>
            </a:extLst>
          </p:cNvPr>
          <p:cNvGrpSpPr/>
          <p:nvPr/>
        </p:nvGrpSpPr>
        <p:grpSpPr>
          <a:xfrm>
            <a:off x="7620000" y="106880"/>
            <a:ext cx="1524000" cy="638965"/>
            <a:chOff x="7620000" y="106880"/>
            <a:chExt cx="1524000" cy="638965"/>
          </a:xfrm>
          <a:solidFill>
            <a:srgbClr val="EE4F00"/>
          </a:solidFill>
        </p:grpSpPr>
        <p:sp>
          <p:nvSpPr>
            <p:cNvPr id="9" name="Rectangle 8">
              <a:extLst>
                <a:ext uri="{FF2B5EF4-FFF2-40B4-BE49-F238E27FC236}">
                  <a16:creationId xmlns:a16="http://schemas.microsoft.com/office/drawing/2014/main" id="{DCA3101A-44B4-4F2A-A437-5551FE5652D5}"/>
                </a:ext>
              </a:extLst>
            </p:cNvPr>
            <p:cNvSpPr/>
            <p:nvPr/>
          </p:nvSpPr>
          <p:spPr>
            <a:xfrm>
              <a:off x="7620000" y="106880"/>
              <a:ext cx="1524000" cy="63896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p>
          </p:txBody>
        </p:sp>
        <p:pic>
          <p:nvPicPr>
            <p:cNvPr id="10" name="Picture 9">
              <a:extLst>
                <a:ext uri="{FF2B5EF4-FFF2-40B4-BE49-F238E27FC236}">
                  <a16:creationId xmlns:a16="http://schemas.microsoft.com/office/drawing/2014/main" id="{7F56AD27-B636-4A4B-89BF-F02466CF79B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6182"/>
            <a:stretch/>
          </p:blipFill>
          <p:spPr>
            <a:xfrm>
              <a:off x="8090749" y="106880"/>
              <a:ext cx="752354" cy="630609"/>
            </a:xfrm>
            <a:prstGeom prst="rect">
              <a:avLst/>
            </a:prstGeom>
            <a:solidFill>
              <a:srgbClr val="EE4F00"/>
            </a:solidFill>
          </p:spPr>
        </p:pic>
      </p:grpSp>
    </p:spTree>
    <p:extLst>
      <p:ext uri="{BB962C8B-B14F-4D97-AF65-F5344CB8AC3E}">
        <p14:creationId xmlns:p14="http://schemas.microsoft.com/office/powerpoint/2010/main" val="3067221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DD2F3-9515-4BF0-9B6C-D05140966E32}"/>
              </a:ext>
            </a:extLst>
          </p:cNvPr>
          <p:cNvSpPr>
            <a:spLocks noGrp="1"/>
          </p:cNvSpPr>
          <p:nvPr>
            <p:ph type="title"/>
          </p:nvPr>
        </p:nvSpPr>
        <p:spPr>
          <a:xfrm>
            <a:off x="615203" y="914400"/>
            <a:ext cx="7886700" cy="1325563"/>
          </a:xfrm>
        </p:spPr>
        <p:txBody>
          <a:bodyPr/>
          <a:lstStyle/>
          <a:p>
            <a:r>
              <a:rPr lang="en-GB" dirty="0"/>
              <a:t>A reminder…</a:t>
            </a:r>
          </a:p>
        </p:txBody>
      </p:sp>
      <p:sp>
        <p:nvSpPr>
          <p:cNvPr id="3" name="Content Placeholder 2">
            <a:extLst>
              <a:ext uri="{FF2B5EF4-FFF2-40B4-BE49-F238E27FC236}">
                <a16:creationId xmlns:a16="http://schemas.microsoft.com/office/drawing/2014/main" id="{937BF30B-4BBD-4DEC-AA12-4E7E52514A93}"/>
              </a:ext>
            </a:extLst>
          </p:cNvPr>
          <p:cNvSpPr>
            <a:spLocks noGrp="1"/>
          </p:cNvSpPr>
          <p:nvPr>
            <p:ph idx="1"/>
          </p:nvPr>
        </p:nvSpPr>
        <p:spPr>
          <a:xfrm>
            <a:off x="615203" y="1905000"/>
            <a:ext cx="7886700" cy="3889375"/>
          </a:xfrm>
        </p:spPr>
        <p:txBody>
          <a:bodyPr/>
          <a:lstStyle/>
          <a:p>
            <a:pPr marL="0" indent="0">
              <a:buNone/>
            </a:pPr>
            <a:r>
              <a:rPr lang="en-GB" dirty="0"/>
              <a:t>People are different and react differently to events. A situation trivial to one person might affect another deeply. </a:t>
            </a:r>
          </a:p>
          <a:p>
            <a:pPr marL="0" indent="0">
              <a:buNone/>
            </a:pPr>
            <a:r>
              <a:rPr lang="en-GB" dirty="0"/>
              <a:t>A team’s ability to provide emotional support can be useful in a range of situations:</a:t>
            </a:r>
          </a:p>
          <a:p>
            <a:pPr marL="0" indent="0">
              <a:buNone/>
            </a:pPr>
            <a:endParaRPr lang="en-GB" dirty="0"/>
          </a:p>
          <a:p>
            <a:pPr lvl="1"/>
            <a:r>
              <a:rPr lang="en-GB" dirty="0"/>
              <a:t>Adverse events </a:t>
            </a:r>
          </a:p>
          <a:p>
            <a:pPr lvl="2"/>
            <a:r>
              <a:rPr lang="en-GB" dirty="0"/>
              <a:t>Patient outcomes ranging from mild to severe or death. </a:t>
            </a:r>
          </a:p>
          <a:p>
            <a:pPr lvl="1"/>
            <a:r>
              <a:rPr lang="en-GB" dirty="0"/>
              <a:t>Potentially harmful events – “near misses” </a:t>
            </a:r>
          </a:p>
          <a:p>
            <a:pPr lvl="1"/>
            <a:r>
              <a:rPr lang="en-GB" dirty="0"/>
              <a:t>Traumatic or critical patient experiences</a:t>
            </a:r>
          </a:p>
          <a:p>
            <a:pPr lvl="1"/>
            <a:r>
              <a:rPr lang="en-GB" dirty="0"/>
              <a:t>Personal complaints </a:t>
            </a:r>
          </a:p>
          <a:p>
            <a:pPr lvl="1"/>
            <a:r>
              <a:rPr lang="en-GB" dirty="0"/>
              <a:t>Violent or aggressive patients </a:t>
            </a:r>
          </a:p>
          <a:p>
            <a:pPr lvl="1"/>
            <a:r>
              <a:rPr lang="en-GB" dirty="0"/>
              <a:t>Irate patients or relatives</a:t>
            </a:r>
          </a:p>
          <a:p>
            <a:pPr lvl="1"/>
            <a:endParaRPr lang="en-GB" dirty="0"/>
          </a:p>
          <a:p>
            <a:pPr marL="342900" lvl="1" indent="0">
              <a:buNone/>
            </a:pPr>
            <a:endParaRPr lang="en-GB" dirty="0"/>
          </a:p>
        </p:txBody>
      </p:sp>
      <p:grpSp>
        <p:nvGrpSpPr>
          <p:cNvPr id="7" name="Group 6">
            <a:extLst>
              <a:ext uri="{FF2B5EF4-FFF2-40B4-BE49-F238E27FC236}">
                <a16:creationId xmlns:a16="http://schemas.microsoft.com/office/drawing/2014/main" id="{46E0A7E1-1F19-4D65-947A-61E8AC18C7A9}"/>
              </a:ext>
            </a:extLst>
          </p:cNvPr>
          <p:cNvGrpSpPr/>
          <p:nvPr/>
        </p:nvGrpSpPr>
        <p:grpSpPr>
          <a:xfrm>
            <a:off x="7620000" y="106880"/>
            <a:ext cx="1524000" cy="638965"/>
            <a:chOff x="7620000" y="106880"/>
            <a:chExt cx="1524000" cy="638965"/>
          </a:xfrm>
          <a:solidFill>
            <a:srgbClr val="EE4F00"/>
          </a:solidFill>
        </p:grpSpPr>
        <p:sp>
          <p:nvSpPr>
            <p:cNvPr id="8" name="Rectangle 7">
              <a:extLst>
                <a:ext uri="{FF2B5EF4-FFF2-40B4-BE49-F238E27FC236}">
                  <a16:creationId xmlns:a16="http://schemas.microsoft.com/office/drawing/2014/main" id="{5F3CFECD-3E88-49B2-98D6-26C72FED7B6E}"/>
                </a:ext>
              </a:extLst>
            </p:cNvPr>
            <p:cNvSpPr/>
            <p:nvPr/>
          </p:nvSpPr>
          <p:spPr>
            <a:xfrm>
              <a:off x="7620000" y="106880"/>
              <a:ext cx="1524000" cy="63896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p>
          </p:txBody>
        </p:sp>
        <p:pic>
          <p:nvPicPr>
            <p:cNvPr id="9" name="Picture 8">
              <a:extLst>
                <a:ext uri="{FF2B5EF4-FFF2-40B4-BE49-F238E27FC236}">
                  <a16:creationId xmlns:a16="http://schemas.microsoft.com/office/drawing/2014/main" id="{A59BCB1B-C900-48BE-99C3-9B61E8679E2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6182"/>
            <a:stretch/>
          </p:blipFill>
          <p:spPr>
            <a:xfrm>
              <a:off x="8090749" y="106880"/>
              <a:ext cx="752354" cy="630609"/>
            </a:xfrm>
            <a:prstGeom prst="rect">
              <a:avLst/>
            </a:prstGeom>
            <a:solidFill>
              <a:srgbClr val="EE4F00"/>
            </a:solidFill>
          </p:spPr>
        </p:pic>
      </p:grpSp>
    </p:spTree>
    <p:extLst>
      <p:ext uri="{BB962C8B-B14F-4D97-AF65-F5344CB8AC3E}">
        <p14:creationId xmlns:p14="http://schemas.microsoft.com/office/powerpoint/2010/main" val="346576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DD2F3-9515-4BF0-9B6C-D05140966E32}"/>
              </a:ext>
            </a:extLst>
          </p:cNvPr>
          <p:cNvSpPr>
            <a:spLocks noGrp="1"/>
          </p:cNvSpPr>
          <p:nvPr>
            <p:ph type="title"/>
          </p:nvPr>
        </p:nvSpPr>
        <p:spPr>
          <a:xfrm>
            <a:off x="457200" y="1143000"/>
            <a:ext cx="7886700" cy="1325563"/>
          </a:xfrm>
        </p:spPr>
        <p:txBody>
          <a:bodyPr/>
          <a:lstStyle/>
          <a:p>
            <a:r>
              <a:rPr lang="en-GB" dirty="0"/>
              <a:t>How colleagues/managers can help</a:t>
            </a:r>
            <a:br>
              <a:rPr lang="en-GB" dirty="0"/>
            </a:br>
            <a:r>
              <a:rPr lang="en-GB" sz="2000" dirty="0">
                <a:solidFill>
                  <a:schemeClr val="tx1"/>
                </a:solidFill>
              </a:rPr>
              <a:t>ASSIST-ME model to assist managers, colleagues and peers in communicating with 2</a:t>
            </a:r>
            <a:r>
              <a:rPr lang="en-GB" sz="2000" baseline="30000" dirty="0">
                <a:solidFill>
                  <a:schemeClr val="tx1"/>
                </a:solidFill>
              </a:rPr>
              <a:t>nd</a:t>
            </a:r>
            <a:r>
              <a:rPr lang="en-GB" sz="2000" dirty="0">
                <a:solidFill>
                  <a:schemeClr val="tx1"/>
                </a:solidFill>
              </a:rPr>
              <a:t> victims </a:t>
            </a:r>
            <a:endParaRPr lang="en-GB" sz="2400" dirty="0">
              <a:solidFill>
                <a:schemeClr val="tx1"/>
              </a:solidFill>
            </a:endParaRPr>
          </a:p>
        </p:txBody>
      </p:sp>
      <p:sp>
        <p:nvSpPr>
          <p:cNvPr id="3" name="Content Placeholder 2">
            <a:extLst>
              <a:ext uri="{FF2B5EF4-FFF2-40B4-BE49-F238E27FC236}">
                <a16:creationId xmlns:a16="http://schemas.microsoft.com/office/drawing/2014/main" id="{937BF30B-4BBD-4DEC-AA12-4E7E52514A93}"/>
              </a:ext>
            </a:extLst>
          </p:cNvPr>
          <p:cNvSpPr>
            <a:spLocks noGrp="1"/>
          </p:cNvSpPr>
          <p:nvPr>
            <p:ph idx="1"/>
          </p:nvPr>
        </p:nvSpPr>
        <p:spPr>
          <a:xfrm>
            <a:off x="455838" y="2057400"/>
            <a:ext cx="8213661" cy="4351338"/>
          </a:xfrm>
        </p:spPr>
        <p:txBody>
          <a:bodyPr>
            <a:normAutofit/>
          </a:bodyPr>
          <a:lstStyle/>
          <a:p>
            <a:endParaRPr lang="en-GB" dirty="0"/>
          </a:p>
          <a:p>
            <a:r>
              <a:rPr lang="en-GB" b="1" dirty="0">
                <a:solidFill>
                  <a:srgbClr val="FF0000"/>
                </a:solidFill>
              </a:rPr>
              <a:t>A</a:t>
            </a:r>
          </a:p>
          <a:p>
            <a:pPr lvl="1"/>
            <a:r>
              <a:rPr lang="en-GB" b="1" dirty="0"/>
              <a:t>ACKNOWLEDGE</a:t>
            </a:r>
            <a:r>
              <a:rPr lang="en-GB" dirty="0"/>
              <a:t> with empathy the event and the impact on the member of staff </a:t>
            </a:r>
          </a:p>
          <a:p>
            <a:pPr lvl="1"/>
            <a:r>
              <a:rPr lang="en-GB" b="1" dirty="0"/>
              <a:t>ASSESS</a:t>
            </a:r>
            <a:r>
              <a:rPr lang="en-GB" dirty="0"/>
              <a:t> the impact of the event on the member of staff and on their ability to continue normal duties.</a:t>
            </a:r>
          </a:p>
          <a:p>
            <a:r>
              <a:rPr lang="en-GB" b="1" dirty="0">
                <a:solidFill>
                  <a:srgbClr val="FF0000"/>
                </a:solidFill>
              </a:rPr>
              <a:t>S</a:t>
            </a:r>
          </a:p>
          <a:p>
            <a:pPr lvl="1"/>
            <a:r>
              <a:rPr lang="en-GB" b="1" dirty="0"/>
              <a:t>SORRY</a:t>
            </a:r>
            <a:r>
              <a:rPr lang="en-GB" dirty="0"/>
              <a:t> – express regret for their experience</a:t>
            </a:r>
          </a:p>
          <a:p>
            <a:r>
              <a:rPr lang="en-GB" b="1" dirty="0">
                <a:solidFill>
                  <a:srgbClr val="FF0000"/>
                </a:solidFill>
              </a:rPr>
              <a:t>S</a:t>
            </a:r>
          </a:p>
          <a:p>
            <a:pPr lvl="1"/>
            <a:r>
              <a:rPr lang="en-GB" b="1" dirty="0"/>
              <a:t>STORY</a:t>
            </a:r>
            <a:r>
              <a:rPr lang="en-GB" dirty="0"/>
              <a:t> – use active listening to let them recount what happened. </a:t>
            </a:r>
          </a:p>
          <a:p>
            <a:pPr lvl="1"/>
            <a:r>
              <a:rPr lang="en-GB" b="1" dirty="0"/>
              <a:t>SHARE</a:t>
            </a:r>
            <a:r>
              <a:rPr lang="en-GB" dirty="0"/>
              <a:t> personal experiences</a:t>
            </a:r>
          </a:p>
          <a:p>
            <a:r>
              <a:rPr lang="en-GB" b="1" dirty="0">
                <a:solidFill>
                  <a:srgbClr val="FF0000"/>
                </a:solidFill>
              </a:rPr>
              <a:t>I</a:t>
            </a:r>
          </a:p>
          <a:p>
            <a:pPr lvl="1"/>
            <a:r>
              <a:rPr lang="fr-FR" b="1" dirty="0"/>
              <a:t>INQUIRE</a:t>
            </a:r>
            <a:r>
              <a:rPr lang="fr-FR" dirty="0"/>
              <a:t> – encourage questions</a:t>
            </a:r>
          </a:p>
          <a:p>
            <a:pPr lvl="1"/>
            <a:r>
              <a:rPr lang="fr-FR" b="1" dirty="0"/>
              <a:t>INFORMATION</a:t>
            </a:r>
            <a:r>
              <a:rPr lang="fr-FR" dirty="0"/>
              <a:t> – provide answers/information</a:t>
            </a:r>
            <a:endParaRPr lang="en-GB" dirty="0"/>
          </a:p>
          <a:p>
            <a:endParaRPr lang="en-GB" dirty="0"/>
          </a:p>
          <a:p>
            <a:pPr lvl="1"/>
            <a:endParaRPr lang="en-GB" dirty="0"/>
          </a:p>
          <a:p>
            <a:pPr lvl="1"/>
            <a:endParaRPr lang="en-GB" dirty="0"/>
          </a:p>
          <a:p>
            <a:pPr lvl="1"/>
            <a:endParaRPr lang="en-GB" dirty="0"/>
          </a:p>
        </p:txBody>
      </p:sp>
      <p:grpSp>
        <p:nvGrpSpPr>
          <p:cNvPr id="7" name="Group 6">
            <a:extLst>
              <a:ext uri="{FF2B5EF4-FFF2-40B4-BE49-F238E27FC236}">
                <a16:creationId xmlns:a16="http://schemas.microsoft.com/office/drawing/2014/main" id="{C8039EEF-DC87-46C4-B930-FD759420D504}"/>
              </a:ext>
            </a:extLst>
          </p:cNvPr>
          <p:cNvGrpSpPr/>
          <p:nvPr/>
        </p:nvGrpSpPr>
        <p:grpSpPr>
          <a:xfrm>
            <a:off x="7620000" y="106880"/>
            <a:ext cx="1524000" cy="638965"/>
            <a:chOff x="7620000" y="106880"/>
            <a:chExt cx="1524000" cy="638965"/>
          </a:xfrm>
          <a:solidFill>
            <a:srgbClr val="EE4F00"/>
          </a:solidFill>
        </p:grpSpPr>
        <p:sp>
          <p:nvSpPr>
            <p:cNvPr id="8" name="Rectangle 7">
              <a:extLst>
                <a:ext uri="{FF2B5EF4-FFF2-40B4-BE49-F238E27FC236}">
                  <a16:creationId xmlns:a16="http://schemas.microsoft.com/office/drawing/2014/main" id="{BB892EAF-702C-4B30-8323-E9BE1A88F534}"/>
                </a:ext>
              </a:extLst>
            </p:cNvPr>
            <p:cNvSpPr/>
            <p:nvPr/>
          </p:nvSpPr>
          <p:spPr>
            <a:xfrm>
              <a:off x="7620000" y="106880"/>
              <a:ext cx="1524000" cy="63896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p>
          </p:txBody>
        </p:sp>
        <p:pic>
          <p:nvPicPr>
            <p:cNvPr id="9" name="Picture 8">
              <a:extLst>
                <a:ext uri="{FF2B5EF4-FFF2-40B4-BE49-F238E27FC236}">
                  <a16:creationId xmlns:a16="http://schemas.microsoft.com/office/drawing/2014/main" id="{0972CD4E-DD2D-4B93-9B27-4F77B5BC89E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6182"/>
            <a:stretch/>
          </p:blipFill>
          <p:spPr>
            <a:xfrm>
              <a:off x="8090749" y="106880"/>
              <a:ext cx="752354" cy="630609"/>
            </a:xfrm>
            <a:prstGeom prst="rect">
              <a:avLst/>
            </a:prstGeom>
            <a:solidFill>
              <a:srgbClr val="EE4F00"/>
            </a:solidFill>
          </p:spPr>
        </p:pic>
      </p:grpSp>
    </p:spTree>
    <p:extLst>
      <p:ext uri="{BB962C8B-B14F-4D97-AF65-F5344CB8AC3E}">
        <p14:creationId xmlns:p14="http://schemas.microsoft.com/office/powerpoint/2010/main" val="295093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7BF30B-4BBD-4DEC-AA12-4E7E52514A93}"/>
              </a:ext>
            </a:extLst>
          </p:cNvPr>
          <p:cNvSpPr>
            <a:spLocks noGrp="1"/>
          </p:cNvSpPr>
          <p:nvPr>
            <p:ph idx="1"/>
          </p:nvPr>
        </p:nvSpPr>
        <p:spPr>
          <a:xfrm>
            <a:off x="533400" y="914400"/>
            <a:ext cx="8229600" cy="5105400"/>
          </a:xfrm>
        </p:spPr>
        <p:txBody>
          <a:bodyPr>
            <a:normAutofit/>
          </a:bodyPr>
          <a:lstStyle/>
          <a:p>
            <a:pPr marL="0" indent="0">
              <a:buNone/>
            </a:pPr>
            <a:endParaRPr lang="en-GB" dirty="0"/>
          </a:p>
          <a:p>
            <a:r>
              <a:rPr lang="en-GB" b="1" dirty="0">
                <a:solidFill>
                  <a:srgbClr val="FF0000"/>
                </a:solidFill>
              </a:rPr>
              <a:t>S</a:t>
            </a:r>
          </a:p>
          <a:p>
            <a:pPr lvl="1"/>
            <a:r>
              <a:rPr lang="en-GB" b="1" dirty="0"/>
              <a:t>SUPPORT</a:t>
            </a:r>
            <a:r>
              <a:rPr lang="en-GB" dirty="0"/>
              <a:t> and </a:t>
            </a:r>
            <a:r>
              <a:rPr lang="en-GB" b="1" dirty="0"/>
              <a:t>SOLUTIONS</a:t>
            </a:r>
          </a:p>
          <a:p>
            <a:pPr lvl="2"/>
            <a:r>
              <a:rPr lang="en-GB" dirty="0"/>
              <a:t>Formal emotional support </a:t>
            </a:r>
          </a:p>
          <a:p>
            <a:pPr lvl="2"/>
            <a:r>
              <a:rPr lang="en-GB" dirty="0"/>
              <a:t>Informal emotional support </a:t>
            </a:r>
          </a:p>
          <a:p>
            <a:pPr lvl="2"/>
            <a:r>
              <a:rPr lang="en-GB" dirty="0"/>
              <a:t>Practical support</a:t>
            </a:r>
          </a:p>
          <a:p>
            <a:r>
              <a:rPr lang="en-GB" b="1" dirty="0">
                <a:solidFill>
                  <a:srgbClr val="FF0000"/>
                </a:solidFill>
              </a:rPr>
              <a:t>T</a:t>
            </a:r>
          </a:p>
          <a:p>
            <a:pPr lvl="1"/>
            <a:r>
              <a:rPr lang="en-GB" b="1" dirty="0"/>
              <a:t>TRAVEL</a:t>
            </a:r>
            <a:r>
              <a:rPr lang="en-GB" dirty="0"/>
              <a:t> – provide continued support and reassurance going forward </a:t>
            </a:r>
          </a:p>
          <a:p>
            <a:r>
              <a:rPr lang="en-GB" b="1" dirty="0">
                <a:solidFill>
                  <a:srgbClr val="FF0000"/>
                </a:solidFill>
              </a:rPr>
              <a:t>M</a:t>
            </a:r>
          </a:p>
          <a:p>
            <a:pPr lvl="1"/>
            <a:r>
              <a:rPr lang="en-GB" b="1" dirty="0"/>
              <a:t>MAINTAIN</a:t>
            </a:r>
            <a:r>
              <a:rPr lang="en-GB" dirty="0"/>
              <a:t> contact </a:t>
            </a:r>
          </a:p>
          <a:p>
            <a:pPr lvl="1"/>
            <a:r>
              <a:rPr lang="en-GB" b="1" dirty="0"/>
              <a:t>MONITOR</a:t>
            </a:r>
            <a:r>
              <a:rPr lang="en-GB" dirty="0"/>
              <a:t> progress </a:t>
            </a:r>
          </a:p>
          <a:p>
            <a:pPr lvl="1"/>
            <a:r>
              <a:rPr lang="en-GB" b="1" dirty="0"/>
              <a:t>MOVING</a:t>
            </a:r>
            <a:r>
              <a:rPr lang="en-GB" dirty="0"/>
              <a:t> forward</a:t>
            </a:r>
            <a:endParaRPr lang="en-GB" b="1" dirty="0"/>
          </a:p>
          <a:p>
            <a:r>
              <a:rPr lang="en-GB" b="1" dirty="0">
                <a:solidFill>
                  <a:srgbClr val="FF0000"/>
                </a:solidFill>
              </a:rPr>
              <a:t>E</a:t>
            </a:r>
          </a:p>
          <a:p>
            <a:pPr lvl="1"/>
            <a:r>
              <a:rPr lang="en-GB" b="1" dirty="0"/>
              <a:t>END</a:t>
            </a:r>
            <a:r>
              <a:rPr lang="en-GB" dirty="0"/>
              <a:t> – reaching a stage of closure from the event. </a:t>
            </a:r>
          </a:p>
          <a:p>
            <a:pPr lvl="1"/>
            <a:r>
              <a:rPr lang="en-GB" b="1" dirty="0"/>
              <a:t>EVALUATE</a:t>
            </a:r>
          </a:p>
          <a:p>
            <a:pPr lvl="1"/>
            <a:endParaRPr lang="en-GB" dirty="0"/>
          </a:p>
          <a:p>
            <a:pPr lvl="1"/>
            <a:endParaRPr lang="en-GB" dirty="0"/>
          </a:p>
          <a:p>
            <a:pPr lvl="1"/>
            <a:endParaRPr lang="en-GB" dirty="0"/>
          </a:p>
        </p:txBody>
      </p:sp>
      <p:sp>
        <p:nvSpPr>
          <p:cNvPr id="5" name="TextBox 4"/>
          <p:cNvSpPr txBox="1"/>
          <p:nvPr/>
        </p:nvSpPr>
        <p:spPr>
          <a:xfrm>
            <a:off x="4780384" y="1676400"/>
            <a:ext cx="3982616" cy="923330"/>
          </a:xfrm>
          <a:prstGeom prst="rect">
            <a:avLst/>
          </a:prstGeom>
          <a:solidFill>
            <a:schemeClr val="accent1">
              <a:lumMod val="50000"/>
            </a:schemeClr>
          </a:solidFill>
        </p:spPr>
        <p:txBody>
          <a:bodyPr wrap="square" rtlCol="0">
            <a:spAutoFit/>
          </a:bodyPr>
          <a:lstStyle/>
          <a:p>
            <a:r>
              <a:rPr lang="en-GB" b="1" dirty="0">
                <a:solidFill>
                  <a:schemeClr val="bg1"/>
                </a:solidFill>
              </a:rPr>
              <a:t>Handouts with ASSIST-ME example questions/phrases will be provided later in the session </a:t>
            </a:r>
          </a:p>
        </p:txBody>
      </p:sp>
      <p:sp>
        <p:nvSpPr>
          <p:cNvPr id="6" name="TextBox 5"/>
          <p:cNvSpPr txBox="1"/>
          <p:nvPr/>
        </p:nvSpPr>
        <p:spPr>
          <a:xfrm>
            <a:off x="685800" y="6474023"/>
            <a:ext cx="4360168" cy="307777"/>
          </a:xfrm>
          <a:prstGeom prst="rect">
            <a:avLst/>
          </a:prstGeom>
          <a:noFill/>
        </p:spPr>
        <p:txBody>
          <a:bodyPr wrap="none" rtlCol="0">
            <a:spAutoFit/>
          </a:bodyPr>
          <a:lstStyle/>
          <a:p>
            <a:r>
              <a:rPr lang="en-GB" sz="1400" dirty="0"/>
              <a:t>Source: HSE - Supporting Staff following an adverse event</a:t>
            </a:r>
          </a:p>
        </p:txBody>
      </p:sp>
      <p:grpSp>
        <p:nvGrpSpPr>
          <p:cNvPr id="10" name="Group 9">
            <a:extLst>
              <a:ext uri="{FF2B5EF4-FFF2-40B4-BE49-F238E27FC236}">
                <a16:creationId xmlns:a16="http://schemas.microsoft.com/office/drawing/2014/main" id="{4A85B52F-DEE1-4CE6-A0A8-61EE7F6EC0A1}"/>
              </a:ext>
            </a:extLst>
          </p:cNvPr>
          <p:cNvGrpSpPr/>
          <p:nvPr/>
        </p:nvGrpSpPr>
        <p:grpSpPr>
          <a:xfrm>
            <a:off x="7620000" y="106880"/>
            <a:ext cx="1524000" cy="638965"/>
            <a:chOff x="7620000" y="106880"/>
            <a:chExt cx="1524000" cy="638965"/>
          </a:xfrm>
          <a:solidFill>
            <a:srgbClr val="EE4F00"/>
          </a:solidFill>
        </p:grpSpPr>
        <p:sp>
          <p:nvSpPr>
            <p:cNvPr id="11" name="Rectangle 10">
              <a:extLst>
                <a:ext uri="{FF2B5EF4-FFF2-40B4-BE49-F238E27FC236}">
                  <a16:creationId xmlns:a16="http://schemas.microsoft.com/office/drawing/2014/main" id="{992D5F4E-0E1E-4186-9636-92FF7119001D}"/>
                </a:ext>
              </a:extLst>
            </p:cNvPr>
            <p:cNvSpPr/>
            <p:nvPr/>
          </p:nvSpPr>
          <p:spPr>
            <a:xfrm>
              <a:off x="7620000" y="106880"/>
              <a:ext cx="1524000" cy="63896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p>
          </p:txBody>
        </p:sp>
        <p:pic>
          <p:nvPicPr>
            <p:cNvPr id="12" name="Picture 11">
              <a:extLst>
                <a:ext uri="{FF2B5EF4-FFF2-40B4-BE49-F238E27FC236}">
                  <a16:creationId xmlns:a16="http://schemas.microsoft.com/office/drawing/2014/main" id="{85268864-52D5-4C27-BBB1-5D4F326D12B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6182"/>
            <a:stretch/>
          </p:blipFill>
          <p:spPr>
            <a:xfrm>
              <a:off x="8090749" y="106880"/>
              <a:ext cx="752354" cy="630609"/>
            </a:xfrm>
            <a:prstGeom prst="rect">
              <a:avLst/>
            </a:prstGeom>
            <a:solidFill>
              <a:srgbClr val="EE4F00"/>
            </a:solidFill>
          </p:spPr>
        </p:pic>
      </p:grpSp>
    </p:spTree>
    <p:extLst>
      <p:ext uri="{BB962C8B-B14F-4D97-AF65-F5344CB8AC3E}">
        <p14:creationId xmlns:p14="http://schemas.microsoft.com/office/powerpoint/2010/main" val="40422484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2916</TotalTime>
  <Words>1061</Words>
  <Application>Microsoft Office PowerPoint</Application>
  <PresentationFormat>On-screen Show (4:3)</PresentationFormat>
  <Paragraphs>118</Paragraphs>
  <Slides>11</Slides>
  <Notes>2</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Black</vt:lpstr>
      <vt:lpstr>Calibri</vt:lpstr>
      <vt:lpstr>Calibri Light</vt:lpstr>
      <vt:lpstr>Verdana</vt:lpstr>
      <vt:lpstr>Office Theme</vt:lpstr>
      <vt:lpstr>Improving joy and meaning in work (COLLECTIVE LEADERSHIP FOR TEAM PERFORMANCE)</vt:lpstr>
      <vt:lpstr>Patient Safety Story  The impact of an incidence on a staff member</vt:lpstr>
      <vt:lpstr>Intro</vt:lpstr>
      <vt:lpstr>Symptoms </vt:lpstr>
      <vt:lpstr>Post Traumatic Stress Disorder (PTSD)</vt:lpstr>
      <vt:lpstr>How affected individuals can help themselves </vt:lpstr>
      <vt:lpstr>A reminder…</vt:lpstr>
      <vt:lpstr>How colleagues/managers can help ASSIST-ME model to assist managers, colleagues and peers in communicating with 2nd victims </vt:lpstr>
      <vt:lpstr>PowerPoint Presentation</vt:lpstr>
      <vt:lpstr>Group exercise (20 min.) </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Joy and Meaning in Work</dc:title>
  <dc:creator>Trish</dc:creator>
  <cp:lastModifiedBy>steve.macdonald@ucd.ie</cp:lastModifiedBy>
  <cp:revision>253</cp:revision>
  <dcterms:created xsi:type="dcterms:W3CDTF">2017-07-30T17:59:41Z</dcterms:created>
  <dcterms:modified xsi:type="dcterms:W3CDTF">2019-10-19T15:34:43Z</dcterms:modified>
</cp:coreProperties>
</file>